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8D8853-DA61-4B1B-9005-E665D71F26F5}">
  <a:tblStyle styleId="{E28D8853-DA61-4B1B-9005-E665D71F2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B1D7809-D20C-444A-896E-DD4AB2D5492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pulipuli.info/2017/08/wekahotspot-association-rule-mining.html" TargetMode="External"/><Relationship Id="rId3" Type="http://schemas.openxmlformats.org/officeDocument/2006/relationships/hyperlink" Target="https://www.vectorstock.com/royalty-free-vector/baby-diaper-icon-flat-style-vector-7902069" TargetMode="External"/><Relationship Id="rId4" Type="http://schemas.openxmlformats.org/officeDocument/2006/relationships/hyperlink" Target="https://www.vectorstock.com/royalty-free-vector/beer-bottle-template-in-modern-flat-style-icon-on-vector-14974267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718587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ipart-library.com/clipart/teacher-clip-art-13.htm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718587/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arque-escolar.pt/en/school/027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ipart-library.com/clipart/teacher-clip-art-13.htm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2eb722424_1_16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2eb722424_1_1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82eb722424_1_1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82eb722424_1_13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82eb722424_1_1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g82eb722424_1_1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82eb722424_1_13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82eb722424_1_1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82eb722424_1_1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82eb722424_1_13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82eb722424_1_1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82eb722424_1_1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7e65ebf433_3_45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7e65ebf433_3_4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g7e65ebf433_3_4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7b27fbfed_1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7b27fbfed_1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77b27fbfed_1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7b27fbfed_0_13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7b27fbfed_0_1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77b27fbfed_0_13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7b27fbfed_0_14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7b27fbfed_0_1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77b27fbfed_0_1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7b27fbfed_0_14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7b27fbfed_0_1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77b27fbfed_0_1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7b27fbfed_0_15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7b27fbfed_0_1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77b27fbfed_0_1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7b27fbfed_0_15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7b27fbfed_0_1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77b27fbfed_0_15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7b27fbfed_0_15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7b27fbfed_0_1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77b27fbfed_0_1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7b27fbfed_0_15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7b27fbfed_0_1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77b27fbfed_0_1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7b27fbfed_0_15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7b27fbfed_0_1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77b27fbfed_0_1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7b27fbfed_0_15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7b27fbfed_0_1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https://docs.google.com/document/d/1-89iOSo4okqoKnuzPZSx8uAcxFqBlFgY7fY5kvr6Azg/edit#heading=h.rr8om137luf</a:t>
            </a:r>
            <a:endParaRPr/>
          </a:p>
        </p:txBody>
      </p:sp>
      <p:sp>
        <p:nvSpPr>
          <p:cNvPr id="632" name="Google Shape;632;g77b27fbfed_0_1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7b27fbfed_0_15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7b27fbfed_0_1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77b27fbfed_0_15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7b27fbfed_0_16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7b27fbfed_0_1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77b27fbfed_0_1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7b27fbfed_12_34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7b27fbfed_12_3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77b27fbfed_12_3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2eb722424_1_18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2eb722424_1_18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82eb722424_1_18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7b27fbfed_12_2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7b27fbfed_12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77b27fbfed_12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7b27fbfed_12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7b27fbfed_1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https://www.vectorstock.com/royalty-free-vector/baby-diaper-icon-flat-style-vector-7902069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https://www.vectorstock.com/royalty-free-vector/beer-bottle-template-in-modern-flat-style-icon-on-vector-14974267</a:t>
            </a:r>
            <a:r>
              <a:rPr lang="zh-TW"/>
              <a:t> </a:t>
            </a:r>
            <a:endParaRPr/>
          </a:p>
        </p:txBody>
      </p:sp>
      <p:sp>
        <p:nvSpPr>
          <p:cNvPr id="713" name="Google Shape;713;g77b27fbfed_1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7b27fbfed_12_2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7b27fbfed_12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https://docs.google.com/document/d/1-89iOSo4okqoKnuzPZSx8uAcxFqBlFgY7fY5kvr6Azg/edit#heading=h.rr8om137luf</a:t>
            </a:r>
            <a:endParaRPr/>
          </a:p>
        </p:txBody>
      </p:sp>
      <p:sp>
        <p:nvSpPr>
          <p:cNvPr id="733" name="Google Shape;733;g77b27fbfed_12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77b27fbfed_12_2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77b27fbfed_12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https://docs.google.com/document/d/1-89iOSo4okqoKnuzPZSx8uAcxFqBlFgY7fY5kvr6Azg/edit#heading=h.rr8om137luf</a:t>
            </a:r>
            <a:endParaRPr/>
          </a:p>
        </p:txBody>
      </p:sp>
      <p:sp>
        <p:nvSpPr>
          <p:cNvPr id="749" name="Google Shape;749;g77b27fbfed_12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77b27fbfed_12_2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77b27fbfed_12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77b27fbfed_12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2eb722424_4_3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2eb722424_4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393" name="Google Shape;393;g82eb722424_4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7b27fbfed_12_2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7b27fbfed_12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77b27fbfed_12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7b27fbfed_12_7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7b27fbfed_12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77b27fbfed_12_7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7b27fbfed_12_7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7b27fbfed_12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77b27fbfed_12_7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7b27fbfed_12_5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77b27fbfed_12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806" name="Google Shape;806;g77b27fbfed_12_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7b27fbfed_12_5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77b27fbfed_12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77b27fbfed_12_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7b27fbfed_12_7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7b27fbfed_12_7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77b27fbfed_12_7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7b27fbfed_12_8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7b27fbfed_12_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77b27fbfed_12_8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7b27fbfed_12_8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7b27fbfed_12_8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77b27fbfed_12_8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7b27fbfed_12_9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7b27fbfed_12_9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77b27fbfed_12_9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7b27fbfed_12_5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7b27fbfed_12_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882" name="Google Shape;882;g77b27fbfed_12_5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eb722424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eb72242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2eb72242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77b27fbfed_12_8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77b27fbfed_12_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77b27fbfed_12_8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7b27fbfed_12_8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7b27fbfed_12_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77b27fbfed_12_8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7b27fbfed_12_8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7b27fbfed_12_8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77b27fbfed_12_8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7b27fbfed_12_8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7b27fbfed_12_8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77b27fbfed_12_8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77b27fbfed_12_8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77b27fbfed_12_8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77b27fbfed_12_8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77b27fbfed_12_5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77b27fbfed_12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77b27fbfed_12_5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77b27fbfed_12_9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77b27fbfed_12_9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77b27fbfed_12_9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77b27fbfed_12_9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77b27fbfed_12_9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77b27fbfed_12_9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7b27fbfed_12_9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77b27fbfed_12_9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77b27fbfed_12_9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7b27fbfed_12_10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7b27fbfed_12_10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https://www.ncbi.nlm.nih.gov/pmc/articles/PMC4718587/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 Rule Induction Method (PRIM)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77b27fbfed_12_10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7b27fbfed_0_2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7b27fbfed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http://clipart-library.com/clipart/teacher-clip-art-13.htm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77b27fbfed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7b27fbfed_12_10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7b27fbfed_12_10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theta</a:t>
            </a:r>
            <a:endParaRPr/>
          </a:p>
        </p:txBody>
      </p:sp>
      <p:sp>
        <p:nvSpPr>
          <p:cNvPr id="1034" name="Google Shape;1034;g77b27fbfed_12_10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b27fbfed_12_10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b27fbfed_12_10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theta</a:t>
            </a:r>
            <a:endParaRPr/>
          </a:p>
        </p:txBody>
      </p:sp>
      <p:sp>
        <p:nvSpPr>
          <p:cNvPr id="1048" name="Google Shape;1048;g77b27fbfed_12_10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77b27fbfed_12_10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77b27fbfed_12_10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77b27fbfed_12_10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77b27fbfed_12_10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77b27fbfed_12_10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77b27fbfed_12_10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77b27fbfed_12_10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77b27fbfed_12_10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https://www.ncbi.nlm.nih.gov/pmc/articles/PMC4718587/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 Rule Induction Method (PRIM)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77b27fbfed_12_10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77b27fbfed_12_9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77b27fbfed_12_9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77b27fbfed_12_9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7b27fbfed_12_9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7b27fbfed_12_9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77b27fbfed_12_9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77b27fbfed_12_13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77b27fbfed_12_1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77b27fbfed_12_13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77b27fbfed_12_13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77b27fbfed_12_1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77b27fbfed_12_1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7b27fbfed_12_9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7b27fbfed_12_9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77b27fbfed_12_9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7b27fbfed_0_2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7b27fbfed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77b27fbfed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7b27fbfed_12_12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77b27fbfed_12_1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77b27fbfed_12_1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7b27fbfed_12_13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7b27fbfed_12_1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77b27fbfed_12_1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7b27fbfed_12_13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7b27fbfed_12_1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77b27fbfed_12_1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77b27fbfed_12_14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77b27fbfed_12_1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g77b27fbfed_12_1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7b27fbfed_12_14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7b27fbfed_12_1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77b27fbfed_12_1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77b27fbfed_12_14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77b27fbfed_12_14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77b27fbfed_12_14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77b27fbfed_12_17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77b27fbfed_12_17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g77b27fbfed_12_17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77b27fbfed_12_21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77b27fbfed_12_2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77b27fbfed_12_2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7b27fbfed_12_24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77b27fbfed_12_24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g77b27fbfed_12_24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7b27fbfed_12_28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7b27fbfed_12_2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g77b27fbfed_12_28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7b27fbfed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7b27fbfe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school - student's school (binary: 'GP'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Gabriel Pereira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https://www.pinterest.com/pin/566327721862405642/?lp=true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or 'MS'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Mousinho da Silveira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https://www.parque-escolar.pt/en/school/027</a:t>
            </a:r>
            <a:r>
              <a:rPr lang="zh-TW"/>
              <a:t> </a:t>
            </a:r>
            <a:endParaRPr/>
          </a:p>
        </p:txBody>
      </p:sp>
      <p:sp>
        <p:nvSpPr>
          <p:cNvPr id="430" name="Google Shape;430;g77b27fbfe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7b27fbfed_12_28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77b27fbfed_12_28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77b27fbfed_12_28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77b27fbfed_12_28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77b27fbfed_12_28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77b27fbfed_12_28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7b27fbfed_12_29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7b27fbfed_12_29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77b27fbfed_12_29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7b27fbfed_12_29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7b27fbfed_12_29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g77b27fbfed_12_29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77b27fbfed_12_29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77b27fbfed_12_29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g77b27fbfed_12_29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77b27fbfed_12_29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77b27fbfed_12_29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77b27fbfed_12_29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77b27fbfed_12_29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77b27fbfed_12_29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77b27fbfed_12_29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77b27fbfed_12_29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77b27fbfed_12_29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77b27fbfed_12_29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77b27fbfed_12_29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77b27fbfed_12_29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77b27fbfed_12_29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77b27fbfed_12_30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77b27fbfed_12_30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77b27fbfed_12_30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7b27fbfed_0_2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7b27fbfed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77b27fbfed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77b27fbfed_12_30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77b27fbfed_12_30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g77b27fbfed_12_30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7b27fbfed_12_30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7b27fbfed_12_30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g77b27fbfed_12_30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77b27fbfed_12_30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77b27fbfed_12_30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g77b27fbfed_12_30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7b27fbfed_12_14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7b27fbfed_12_1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77b27fbfed_12_1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77b27fbfed_12_14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77b27fbfed_12_1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77b27fbfed_12_1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77b27fbfed_12_14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77b27fbfed_12_1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g77b27fbfed_12_1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77b27fbfed_12_14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77b27fbfed_12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77b27fbfed_12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7b27fbfed_12_15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7b27fbfed_12_1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g77b27fbfed_12_1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77b27fbfed_12_15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77b27fbfed_12_1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g77b27fbfed_12_1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77b27fbfed_12_37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77b27fbfed_12_37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g77b27fbfed_12_37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7b27fbfed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7b27fbfed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http://clipart-library.com/clipart/teacher-clip-art-13.htm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77b27fbfed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77b27fbfed_12_37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77b27fbfed_12_37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g77b27fbfed_12_37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77b27fbfed_12_37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77b27fbfed_12_3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g77b27fbfed_12_37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77b27fbfed_12_37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77b27fbfed_12_37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77b27fbfed_12_37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77b27fbfed_12_14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77b27fbfed_12_1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g77b27fbfed_12_1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77b27fbfed_12_39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77b27fbfed_12_39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g77b27fbfed_12_39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77b27fbfed_12_39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77b27fbfed_12_39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77b27fbfed_12_39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77b27fbfed_12_39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77b27fbfed_12_39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77b27fbfed_12_39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77b27fbfed_12_40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77b27fbfed_12_40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77b27fbfed_12_40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77b27fbfed_12_40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77b27fbfed_12_40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77b27fbfed_12_40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77b27fbfed_12_40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77b27fbfed_12_40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77b27fbfed_12_40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8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7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6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0.png"/><Relationship Id="rId4" Type="http://schemas.openxmlformats.org/officeDocument/2006/relationships/image" Target="../media/image4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facebook.com/tonnhsu/posts/534963517124004/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blog.pulipuli.info/2017/08/wekahotspot-association-rule-mining.html" TargetMode="External"/><Relationship Id="rId4" Type="http://schemas.openxmlformats.org/officeDocument/2006/relationships/image" Target="../media/image8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ntdtv.com.tw/b5/20160511/video/171381.html?ptt" TargetMode="External"/><Relationship Id="rId4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Relationship Id="rId4" Type="http://schemas.openxmlformats.org/officeDocument/2006/relationships/hyperlink" Target="http://blog.pulipuli.info/2017/08/wekahotspot-association-rule-mining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3.png"/><Relationship Id="rId4" Type="http://schemas.openxmlformats.org/officeDocument/2006/relationships/image" Target="../media/image93.png"/><Relationship Id="rId5" Type="http://schemas.openxmlformats.org/officeDocument/2006/relationships/image" Target="../media/image78.png"/><Relationship Id="rId6" Type="http://schemas.openxmlformats.org/officeDocument/2006/relationships/image" Target="../media/image1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4.png"/><Relationship Id="rId4" Type="http://schemas.openxmlformats.org/officeDocument/2006/relationships/image" Target="../media/image86.png"/><Relationship Id="rId5" Type="http://schemas.openxmlformats.org/officeDocument/2006/relationships/image" Target="../media/image1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8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Relationship Id="rId4" Type="http://schemas.openxmlformats.org/officeDocument/2006/relationships/image" Target="../media/image10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102.png"/><Relationship Id="rId5" Type="http://schemas.openxmlformats.org/officeDocument/2006/relationships/image" Target="../media/image9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1.png"/><Relationship Id="rId4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1.png"/><Relationship Id="rId4" Type="http://schemas.openxmlformats.org/officeDocument/2006/relationships/image" Target="../media/image6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Relationship Id="rId4" Type="http://schemas.openxmlformats.org/officeDocument/2006/relationships/image" Target="../media/image96.png"/><Relationship Id="rId5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7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0.png"/><Relationship Id="rId4" Type="http://schemas.openxmlformats.org/officeDocument/2006/relationships/image" Target="../media/image13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6.png"/><Relationship Id="rId4" Type="http://schemas.openxmlformats.org/officeDocument/2006/relationships/image" Target="../media/image13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3.png"/><Relationship Id="rId4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archive.ics.uci.edu/ml/datasets/Student+Performance" TargetMode="External"/><Relationship Id="rId4" Type="http://schemas.openxmlformats.org/officeDocument/2006/relationships/image" Target="../media/image8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Relationship Id="rId4" Type="http://schemas.openxmlformats.org/officeDocument/2006/relationships/image" Target="../media/image91.png"/><Relationship Id="rId5" Type="http://schemas.openxmlformats.org/officeDocument/2006/relationships/image" Target="../media/image1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8.png"/><Relationship Id="rId4" Type="http://schemas.openxmlformats.org/officeDocument/2006/relationships/image" Target="../media/image4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www.learnwithkak.com/achilles-heel-%E6%84%8F%E6%80%9D/" TargetMode="External"/><Relationship Id="rId4" Type="http://schemas.openxmlformats.org/officeDocument/2006/relationships/image" Target="../media/image13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medium.com/@CiroSpedaliere/chicken-egg-dilemma-in-multi-sided-platforms-f4e52a4b083e" TargetMode="External"/><Relationship Id="rId4" Type="http://schemas.openxmlformats.org/officeDocument/2006/relationships/image" Target="../media/image12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medium.com/@CiroSpedaliere/chicken-egg-dilemma-in-multi-sided-platforms-f4e52a4b083e" TargetMode="External"/><Relationship Id="rId4" Type="http://schemas.openxmlformats.org/officeDocument/2006/relationships/image" Target="../media/image129.jpg"/><Relationship Id="rId5" Type="http://schemas.openxmlformats.org/officeDocument/2006/relationships/image" Target="../media/image131.png"/><Relationship Id="rId6" Type="http://schemas.openxmlformats.org/officeDocument/2006/relationships/image" Target="../media/image136.png"/><Relationship Id="rId7" Type="http://schemas.openxmlformats.org/officeDocument/2006/relationships/image" Target="../media/image43.png"/><Relationship Id="rId8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政治大學圖檔所博士候選人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陳勇汀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 u="sng">
                <a:solidFill>
                  <a:schemeClr val="hlink"/>
                </a:solidFill>
                <a:hlinkClick r:id="rId3"/>
              </a:rPr>
              <a:t>pudding@nccu.edu.tw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2020年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大數據基本演算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比較性分析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關聯規則分析：</a:t>
            </a:r>
            <a:br>
              <a:rPr lang="zh-TW"/>
            </a:br>
            <a:r>
              <a:rPr lang="zh-TW"/>
              <a:t>熱點分析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1" name="Google Shape;481;p66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一言不合，就動手</a:t>
            </a:r>
            <a:endParaRPr/>
          </a:p>
        </p:txBody>
      </p:sp>
      <p:sp>
        <p:nvSpPr>
          <p:cNvPr id="482" name="Google Shape;482;p66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實作：</a:t>
            </a:r>
            <a:r>
              <a:rPr lang="zh-TW"/>
              <a:t>熱點分析</a:t>
            </a:r>
            <a:endParaRPr/>
          </a:p>
        </p:txBody>
      </p:sp>
      <p:pic>
        <p:nvPicPr>
          <p:cNvPr descr="[Slide] 實作 Practice slide" id="483" name="Google Shape;4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936" y="725826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7" name="Google Shape;1727;p15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試著分析看看吧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學習單作業</a:t>
            </a:r>
            <a:endParaRPr/>
          </a:p>
        </p:txBody>
      </p:sp>
      <p:sp>
        <p:nvSpPr>
          <p:cNvPr id="1728" name="Google Shape;1728;p15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</a:t>
            </a:r>
            <a:r>
              <a:rPr lang="zh-TW"/>
              <a:t> 4.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74" y="1791150"/>
            <a:ext cx="3409301" cy="48198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5" name="Google Shape;1735;p15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7" name="Google Shape;1737;p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1738" name="Google Shape;1738;p1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5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選一個資料集，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然後完成學習單吧！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資料集的描述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關聯規則分析：熱點分析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綜合比較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0" name="Google Shape;1740;p157"/>
          <p:cNvSpPr/>
          <p:nvPr/>
        </p:nvSpPr>
        <p:spPr>
          <a:xfrm>
            <a:off x="1646588" y="5235588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rgbClr val="0000FF"/>
                </a:solidFill>
              </a:rPr>
              <a:t>比較性分析</a:t>
            </a:r>
            <a:endParaRPr sz="2600" u="sng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rgbClr val="0000FF"/>
                </a:solidFill>
              </a:rPr>
              <a:t>關聯規則</a:t>
            </a:r>
            <a:r>
              <a:rPr lang="zh-TW" sz="2600" u="sng">
                <a:solidFill>
                  <a:srgbClr val="0000FF"/>
                </a:solidFill>
              </a:rPr>
              <a:t>.odt</a:t>
            </a:r>
            <a:endParaRPr sz="2600" u="sng">
              <a:solidFill>
                <a:srgbClr val="0000FF"/>
              </a:solidFill>
            </a:endParaRPr>
          </a:p>
        </p:txBody>
      </p:sp>
      <p:sp>
        <p:nvSpPr>
          <p:cNvPr id="1741" name="Google Shape;1741;p157"/>
          <p:cNvSpPr/>
          <p:nvPr/>
        </p:nvSpPr>
        <p:spPr>
          <a:xfrm>
            <a:off x="566788" y="5070000"/>
            <a:ext cx="1159800" cy="148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odt.emf" id="1742" name="Google Shape;174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0" y="5153700"/>
            <a:ext cx="1315800" cy="13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預測性</a:t>
            </a:r>
            <a:r>
              <a:rPr lang="zh-TW"/>
              <a:t>資料集</a:t>
            </a:r>
            <a:endParaRPr/>
          </a:p>
        </p:txBody>
      </p:sp>
      <p:sp>
        <p:nvSpPr>
          <p:cNvPr id="1749" name="Google Shape;1749;p15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作業資料集：</a:t>
            </a:r>
            <a:endParaRPr sz="1800"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   </a:t>
            </a:r>
            <a:r>
              <a:rPr b="1" lang="zh-TW" sz="1800" u="sng">
                <a:solidFill>
                  <a:srgbClr val="0000FF"/>
                </a:solidFill>
              </a:rPr>
              <a:t>銀行行銷資料集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教學意見回饋資料集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收入普查資料集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線上購物資料集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鐵達尼號乘客資料集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50" name="Google Shape;1750;p1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1" name="Google Shape;1751;p15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58"/>
          <p:cNvSpPr/>
          <p:nvPr/>
        </p:nvSpPr>
        <p:spPr>
          <a:xfrm flipH="1">
            <a:off x="3713717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folder.emf" id="1753" name="Google Shape;175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298580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54" name="Google Shape;175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34636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55" name="Google Shape;175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0099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56" name="Google Shape;175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4435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57" name="Google Shape;1757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965650"/>
            <a:ext cx="274200" cy="27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8" name="Google Shape;1758;p158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1759" name="Google Shape;1759;p158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1760" name="Google Shape;1760;p158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1761" name="Google Shape;1761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0" name="Google Shape;490;p6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關聯規則分析：熱點分析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  <p:sp>
        <p:nvSpPr>
          <p:cNvPr id="491" name="Google Shape;491;p6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下載與開啟檔案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執行關聯規則探勘：HotSpot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分析第1個目標屬性GP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分析第2個目標屬性MS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分析探勘結果</a:t>
            </a:r>
            <a:endParaRPr sz="2200">
              <a:solidFill>
                <a:schemeClr val="dk1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/>
          <p:nvPr>
            <p:ph idx="2" type="body"/>
          </p:nvPr>
        </p:nvSpPr>
        <p:spPr>
          <a:xfrm>
            <a:off x="4705350" y="2085575"/>
            <a:ext cx="4019400" cy="4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(1/2)</a:t>
            </a:r>
            <a:endParaRPr/>
          </a:p>
        </p:txBody>
      </p:sp>
      <p:sp>
        <p:nvSpPr>
          <p:cNvPr id="499" name="Google Shape;499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0" name="Google Shape;500;p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8"/>
          <p:cNvSpPr/>
          <p:nvPr/>
        </p:nvSpPr>
        <p:spPr>
          <a:xfrm flipH="1">
            <a:off x="4218092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8"/>
          <p:cNvSpPr/>
          <p:nvPr/>
        </p:nvSpPr>
        <p:spPr>
          <a:xfrm>
            <a:off x="5273700" y="41656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1 - train.ods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503" name="Google Shape;503;p68"/>
          <p:cNvGrpSpPr/>
          <p:nvPr/>
        </p:nvGrpSpPr>
        <p:grpSpPr>
          <a:xfrm>
            <a:off x="6007700" y="2877025"/>
            <a:ext cx="1315850" cy="1483200"/>
            <a:chOff x="6007700" y="2877025"/>
            <a:chExt cx="1315850" cy="1483200"/>
          </a:xfrm>
        </p:grpSpPr>
        <p:sp>
          <p:nvSpPr>
            <p:cNvPr id="504" name="Google Shape;504;p68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05" name="Google Shape;505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" name="Google Shape;506;p68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507" name="Google Shape;507;p68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508" name="Google Shape;508;p68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509" name="Google Shape;50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</a:t>
            </a:r>
            <a:endParaRPr/>
          </a:p>
        </p:txBody>
      </p:sp>
      <p:sp>
        <p:nvSpPr>
          <p:cNvPr id="516" name="Google Shape;516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7" name="Google Shape;517;p6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9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0" name="Google Shape;520;p69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1 - train.ods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521" name="Google Shape;521;p69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69"/>
          <p:cNvGrpSpPr/>
          <p:nvPr/>
        </p:nvGrpSpPr>
        <p:grpSpPr>
          <a:xfrm>
            <a:off x="6057125" y="2758675"/>
            <a:ext cx="1315850" cy="1483200"/>
            <a:chOff x="6007700" y="2877025"/>
            <a:chExt cx="1315850" cy="1483200"/>
          </a:xfrm>
        </p:grpSpPr>
        <p:sp>
          <p:nvSpPr>
            <p:cNvPr id="523" name="Google Shape;523;p69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24" name="Google Shape;524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2" name="Google Shape;532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執行關聯規則探勘 (1/6)</a:t>
            </a:r>
            <a:endParaRPr/>
          </a:p>
        </p:txBody>
      </p:sp>
      <p:sp>
        <p:nvSpPr>
          <p:cNvPr id="533" name="Google Shape;533;p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0"/>
          <p:cNvSpPr txBox="1"/>
          <p:nvPr>
            <p:ph idx="2" type="body"/>
          </p:nvPr>
        </p:nvSpPr>
        <p:spPr>
          <a:xfrm>
            <a:off x="6134625" y="2155300"/>
            <a:ext cx="2590200" cy="4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30</a:t>
            </a:r>
            <a:br>
              <a:rPr lang="zh-TW"/>
            </a:br>
            <a:r>
              <a:rPr lang="zh-TW"/>
              <a:t>先記得屬性數量，共30個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Associate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關聯規則探勘面板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2"/>
            <a:ext cx="54779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0"/>
          <p:cNvPicPr preferRelativeResize="0"/>
          <p:nvPr/>
        </p:nvPicPr>
        <p:blipFill rotWithShape="1">
          <a:blip r:embed="rId4">
            <a:alphaModFix/>
          </a:blip>
          <a:srcRect b="30767" l="0" r="56702" t="0"/>
          <a:stretch/>
        </p:blipFill>
        <p:spPr>
          <a:xfrm>
            <a:off x="3392122" y="3085950"/>
            <a:ext cx="2742500" cy="3772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7" name="Google Shape;537;p70"/>
          <p:cNvSpPr/>
          <p:nvPr/>
        </p:nvSpPr>
        <p:spPr>
          <a:xfrm>
            <a:off x="222887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38" name="Google Shape;538;p70"/>
          <p:cNvSpPr/>
          <p:nvPr/>
        </p:nvSpPr>
        <p:spPr>
          <a:xfrm>
            <a:off x="2971150" y="1240180"/>
            <a:ext cx="602400" cy="594600"/>
          </a:xfrm>
          <a:prstGeom prst="wedgeEllipseCallout">
            <a:avLst>
              <a:gd fmla="val -59769" name="adj1"/>
              <a:gd fmla="val 7388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39" name="Google Shape;539;p70"/>
          <p:cNvSpPr/>
          <p:nvPr/>
        </p:nvSpPr>
        <p:spPr>
          <a:xfrm flipH="1" rot="2700000">
            <a:off x="2918324" y="24691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2332075" y="3389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41" name="Google Shape;541;p70"/>
          <p:cNvSpPr/>
          <p:nvPr/>
        </p:nvSpPr>
        <p:spPr>
          <a:xfrm>
            <a:off x="1626475" y="2750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關聯規則探勘 (Associate)</a:t>
            </a:r>
            <a:endParaRPr/>
          </a:p>
        </p:txBody>
      </p:sp>
      <p:sp>
        <p:nvSpPr>
          <p:cNvPr id="548" name="Google Shape;548;p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1"/>
          <p:cNvSpPr txBox="1"/>
          <p:nvPr>
            <p:ph idx="2" type="body"/>
          </p:nvPr>
        </p:nvSpPr>
        <p:spPr>
          <a:xfrm>
            <a:off x="5341700" y="1791150"/>
            <a:ext cx="338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⇨ Choose</a:t>
            </a:r>
            <a:br>
              <a:rPr lang="zh-TW"/>
            </a:br>
            <a:r>
              <a:rPr lang="zh-TW"/>
              <a:t>選擇關聯規則探勘演算法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演算法進階設定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/>
            </a:br>
            <a:r>
              <a:rPr lang="zh-TW"/>
              <a:t>探勘結果列表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/>
            </a:br>
            <a:r>
              <a:rPr lang="zh-TW"/>
              <a:t>探勘結果</a:t>
            </a:r>
            <a:endParaRPr/>
          </a:p>
        </p:txBody>
      </p:sp>
      <p:sp>
        <p:nvSpPr>
          <p:cNvPr id="550" name="Google Shape;550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1" name="Google Shape;551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223450"/>
            <a:ext cx="4655899" cy="4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1"/>
          <p:cNvSpPr/>
          <p:nvPr/>
        </p:nvSpPr>
        <p:spPr>
          <a:xfrm>
            <a:off x="840575" y="2771425"/>
            <a:ext cx="4767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4" name="Google Shape;554;p71"/>
          <p:cNvSpPr/>
          <p:nvPr/>
        </p:nvSpPr>
        <p:spPr>
          <a:xfrm>
            <a:off x="1326725" y="2771425"/>
            <a:ext cx="4320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5" name="Google Shape;555;p71"/>
          <p:cNvSpPr/>
          <p:nvPr/>
        </p:nvSpPr>
        <p:spPr>
          <a:xfrm>
            <a:off x="735050" y="3159925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6" name="Google Shape;556;p71"/>
          <p:cNvSpPr/>
          <p:nvPr/>
        </p:nvSpPr>
        <p:spPr>
          <a:xfrm>
            <a:off x="791425" y="3592075"/>
            <a:ext cx="713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7" name="Google Shape;557;p71"/>
          <p:cNvSpPr/>
          <p:nvPr/>
        </p:nvSpPr>
        <p:spPr>
          <a:xfrm>
            <a:off x="1655725" y="3357200"/>
            <a:ext cx="3475800" cy="2302200"/>
          </a:xfrm>
          <a:prstGeom prst="roundRect">
            <a:avLst>
              <a:gd fmla="val 366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8" name="Google Shape;558;p71"/>
          <p:cNvSpPr/>
          <p:nvPr/>
        </p:nvSpPr>
        <p:spPr>
          <a:xfrm>
            <a:off x="315175" y="1989280"/>
            <a:ext cx="602400" cy="594600"/>
          </a:xfrm>
          <a:prstGeom prst="wedgeEllipseCallout">
            <a:avLst>
              <a:gd fmla="val 43061" name="adj1"/>
              <a:gd fmla="val 569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1545850" y="1941455"/>
            <a:ext cx="602400" cy="594600"/>
          </a:xfrm>
          <a:prstGeom prst="wedgeEllipseCallout">
            <a:avLst>
              <a:gd fmla="val -34915" name="adj1"/>
              <a:gd fmla="val 681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83400" y="3271680"/>
            <a:ext cx="602400" cy="594600"/>
          </a:xfrm>
          <a:prstGeom prst="wedgeEllipseCallout">
            <a:avLst>
              <a:gd fmla="val 65596" name="adj1"/>
              <a:gd fmla="val -165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238175" y="4024230"/>
            <a:ext cx="602400" cy="594600"/>
          </a:xfrm>
          <a:prstGeom prst="wedgeEllipseCallout">
            <a:avLst>
              <a:gd fmla="val 78889" name="adj1"/>
              <a:gd fmla="val -7360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62" name="Google Shape;562;p71"/>
          <p:cNvSpPr/>
          <p:nvPr/>
        </p:nvSpPr>
        <p:spPr>
          <a:xfrm>
            <a:off x="2930838" y="2839530"/>
            <a:ext cx="602400" cy="594600"/>
          </a:xfrm>
          <a:prstGeom prst="wedgeEllipseCallout">
            <a:avLst>
              <a:gd fmla="val 4625" name="adj1"/>
              <a:gd fmla="val 893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E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(2/6)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9" name="Google Shape;569;p7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Associator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選擇關聯規則探勘演算法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weka.associations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HotSpot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※ 如果沒出現此演算法，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表示您需要需安裝套件hotSpot</a:t>
            </a:r>
            <a:endParaRPr/>
          </a:p>
        </p:txBody>
      </p:sp>
      <p:sp>
        <p:nvSpPr>
          <p:cNvPr id="571" name="Google Shape;571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2" name="Google Shape;572;p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72"/>
          <p:cNvPicPr preferRelativeResize="0"/>
          <p:nvPr/>
        </p:nvPicPr>
        <p:blipFill rotWithShape="1">
          <a:blip r:embed="rId3">
            <a:alphaModFix/>
          </a:blip>
          <a:srcRect b="47723" l="0" r="42213" t="0"/>
          <a:stretch/>
        </p:blipFill>
        <p:spPr>
          <a:xfrm>
            <a:off x="533395" y="2722975"/>
            <a:ext cx="3660200" cy="28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2"/>
          <p:cNvSpPr/>
          <p:nvPr/>
        </p:nvSpPr>
        <p:spPr>
          <a:xfrm>
            <a:off x="599050" y="319030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5" name="Google Shape;575;p72"/>
          <p:cNvSpPr/>
          <p:nvPr/>
        </p:nvSpPr>
        <p:spPr>
          <a:xfrm>
            <a:off x="1227225" y="4642425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6" name="Google Shape;576;p72"/>
          <p:cNvSpPr/>
          <p:nvPr/>
        </p:nvSpPr>
        <p:spPr>
          <a:xfrm>
            <a:off x="2315025" y="37904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577" name="Google Shape;577;p72"/>
          <p:cNvCxnSpPr/>
          <p:nvPr/>
        </p:nvCxnSpPr>
        <p:spPr>
          <a:xfrm>
            <a:off x="1123275" y="3669050"/>
            <a:ext cx="591000" cy="9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(3/6)</a:t>
            </a:r>
            <a:endParaRPr/>
          </a:p>
        </p:txBody>
      </p:sp>
      <p:sp>
        <p:nvSpPr>
          <p:cNvPr id="584" name="Google Shape;584;p7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3"/>
          <p:cNvSpPr txBox="1"/>
          <p:nvPr>
            <p:ph idx="2" type="body"/>
          </p:nvPr>
        </p:nvSpPr>
        <p:spPr>
          <a:xfrm>
            <a:off x="5704050" y="1791150"/>
            <a:ext cx="302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HosSpot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7" name="Google Shape;587;p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0"/>
            <a:ext cx="4655899" cy="4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3"/>
          <p:cNvPicPr preferRelativeResize="0"/>
          <p:nvPr/>
        </p:nvPicPr>
        <p:blipFill rotWithShape="1">
          <a:blip r:embed="rId4">
            <a:alphaModFix/>
          </a:blip>
          <a:srcRect b="3110" l="0" r="0" t="0"/>
          <a:stretch/>
        </p:blipFill>
        <p:spPr>
          <a:xfrm>
            <a:off x="2099725" y="2820950"/>
            <a:ext cx="3540325" cy="4037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" name="Google Shape;590;p73"/>
          <p:cNvSpPr/>
          <p:nvPr/>
        </p:nvSpPr>
        <p:spPr>
          <a:xfrm>
            <a:off x="1124250" y="2330475"/>
            <a:ext cx="5124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91" name="Google Shape;591;p73"/>
          <p:cNvSpPr/>
          <p:nvPr/>
        </p:nvSpPr>
        <p:spPr>
          <a:xfrm flipH="1" rot="2700000">
            <a:off x="1550474" y="269551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3"/>
          <p:cNvSpPr/>
          <p:nvPr/>
        </p:nvSpPr>
        <p:spPr>
          <a:xfrm>
            <a:off x="1636650" y="14543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(4/6)</a:t>
            </a:r>
            <a:endParaRPr/>
          </a:p>
        </p:txBody>
      </p:sp>
      <p:sp>
        <p:nvSpPr>
          <p:cNvPr id="600" name="Google Shape;600;p7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4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 sz="2200"/>
              <a:t>請設定以下參數：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maxBranchingFactor: </a:t>
            </a:r>
            <a:r>
              <a:rPr lang="zh-TW" sz="2000" u="sng">
                <a:solidFill>
                  <a:srgbClr val="FF0000"/>
                </a:solidFill>
              </a:rPr>
              <a:t>30</a:t>
            </a:r>
            <a:br>
              <a:rPr lang="zh-TW" sz="2000"/>
            </a:br>
            <a:r>
              <a:rPr lang="zh-TW" sz="2000"/>
              <a:t>屬性</a:t>
            </a:r>
            <a:r>
              <a:rPr lang="zh-TW" sz="2000">
                <a:solidFill>
                  <a:schemeClr val="dk1"/>
                </a:solidFill>
              </a:rPr>
              <a:t>分支最大值，請輸入屬性數量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maxRuleLength: </a:t>
            </a:r>
            <a:r>
              <a:rPr lang="zh-TW" sz="2000" u="sng">
                <a:solidFill>
                  <a:srgbClr val="FF0000"/>
                </a:solidFill>
              </a:rPr>
              <a:t>1</a:t>
            </a:r>
            <a:br>
              <a:rPr lang="zh-TW" sz="2000"/>
            </a:br>
            <a:r>
              <a:rPr lang="zh-TW" sz="2000"/>
              <a:t>規則長度最大值，數值越大，前提條件越複雜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outputRules: </a:t>
            </a:r>
            <a:r>
              <a:rPr lang="zh-TW" sz="2000" u="sng">
                <a:solidFill>
                  <a:srgbClr val="FF0000"/>
                </a:solidFill>
              </a:rPr>
              <a:t>True</a:t>
            </a:r>
            <a:br>
              <a:rPr lang="zh-TW" sz="2000"/>
            </a:br>
            <a:r>
              <a:rPr lang="zh-TW" sz="2000"/>
              <a:t>顯示關聯規則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target: </a:t>
            </a:r>
            <a:r>
              <a:rPr lang="zh-TW" sz="2000" u="sng"/>
              <a:t>last</a:t>
            </a:r>
            <a:br>
              <a:rPr lang="zh-TW" sz="2000" u="sng"/>
            </a:br>
            <a:r>
              <a:rPr lang="zh-TW" sz="2000"/>
              <a:t>目標屬性最後一項(School)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targetIndex: </a:t>
            </a:r>
            <a:r>
              <a:rPr lang="zh-TW" sz="2000" u="sng"/>
              <a:t>first</a:t>
            </a:r>
            <a:br>
              <a:rPr lang="zh-TW" sz="2000" u="sng"/>
            </a:br>
            <a:r>
              <a:rPr lang="zh-TW" sz="2000"/>
              <a:t>目標值的索引 (第一個=GP)</a:t>
            </a:r>
            <a:endParaRPr sz="2000"/>
          </a:p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/>
              <a:t> 離開進階設定</a:t>
            </a:r>
            <a:endParaRPr sz="2200"/>
          </a:p>
        </p:txBody>
      </p:sp>
      <p:sp>
        <p:nvSpPr>
          <p:cNvPr id="602" name="Google Shape;602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3" name="Google Shape;603;p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72425"/>
            <a:ext cx="4019400" cy="47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4"/>
          <p:cNvSpPr/>
          <p:nvPr/>
        </p:nvSpPr>
        <p:spPr>
          <a:xfrm>
            <a:off x="580100" y="3409350"/>
            <a:ext cx="1868400" cy="62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6" name="Google Shape;606;p74"/>
          <p:cNvSpPr/>
          <p:nvPr/>
        </p:nvSpPr>
        <p:spPr>
          <a:xfrm>
            <a:off x="336175" y="3118500"/>
            <a:ext cx="4167000" cy="2950800"/>
          </a:xfrm>
          <a:prstGeom prst="roundRect">
            <a:avLst>
              <a:gd fmla="val 355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7" name="Google Shape;607;p74"/>
          <p:cNvSpPr/>
          <p:nvPr/>
        </p:nvSpPr>
        <p:spPr>
          <a:xfrm>
            <a:off x="580100" y="4574200"/>
            <a:ext cx="186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8" name="Google Shape;608;p74"/>
          <p:cNvSpPr/>
          <p:nvPr/>
        </p:nvSpPr>
        <p:spPr>
          <a:xfrm>
            <a:off x="589475" y="5180600"/>
            <a:ext cx="1868400" cy="546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9" name="Google Shape;609;p74"/>
          <p:cNvSpPr/>
          <p:nvPr/>
        </p:nvSpPr>
        <p:spPr>
          <a:xfrm>
            <a:off x="2457875" y="6130175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0" name="Google Shape;610;p74"/>
          <p:cNvSpPr/>
          <p:nvPr/>
        </p:nvSpPr>
        <p:spPr>
          <a:xfrm>
            <a:off x="3601450" y="52726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11" name="Google Shape;611;p74"/>
          <p:cNvSpPr/>
          <p:nvPr/>
        </p:nvSpPr>
        <p:spPr>
          <a:xfrm>
            <a:off x="2522575" y="24630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(5/6)</a:t>
            </a:r>
            <a:endParaRPr/>
          </a:p>
        </p:txBody>
      </p:sp>
      <p:sp>
        <p:nvSpPr>
          <p:cNvPr id="618" name="Google Shape;618;p7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5"/>
          <p:cNvSpPr txBox="1"/>
          <p:nvPr>
            <p:ph idx="2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0" name="Google Shape;620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1" name="Google Shape;621;p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77250"/>
            <a:ext cx="4580124" cy="39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5"/>
          <p:cNvSpPr/>
          <p:nvPr/>
        </p:nvSpPr>
        <p:spPr>
          <a:xfrm>
            <a:off x="580325" y="3094250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4" name="Google Shape;624;p75"/>
          <p:cNvSpPr/>
          <p:nvPr/>
        </p:nvSpPr>
        <p:spPr>
          <a:xfrm>
            <a:off x="580325" y="3938600"/>
            <a:ext cx="761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5" name="Google Shape;625;p75"/>
          <p:cNvSpPr/>
          <p:nvPr/>
        </p:nvSpPr>
        <p:spPr>
          <a:xfrm>
            <a:off x="1518500" y="3291900"/>
            <a:ext cx="3416100" cy="1862700"/>
          </a:xfrm>
          <a:prstGeom prst="roundRect">
            <a:avLst>
              <a:gd fmla="val 460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6" name="Google Shape;626;p75"/>
          <p:cNvSpPr/>
          <p:nvPr/>
        </p:nvSpPr>
        <p:spPr>
          <a:xfrm>
            <a:off x="1012325" y="23174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27" name="Google Shape;627;p75"/>
          <p:cNvSpPr/>
          <p:nvPr/>
        </p:nvSpPr>
        <p:spPr>
          <a:xfrm>
            <a:off x="739325" y="4450567"/>
            <a:ext cx="602400" cy="594600"/>
          </a:xfrm>
          <a:prstGeom prst="wedgeEllipseCallout">
            <a:avLst>
              <a:gd fmla="val -24780" name="adj1"/>
              <a:gd fmla="val -972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28" name="Google Shape;628;p75"/>
          <p:cNvSpPr/>
          <p:nvPr/>
        </p:nvSpPr>
        <p:spPr>
          <a:xfrm>
            <a:off x="3065975" y="2630517"/>
            <a:ext cx="602400" cy="594600"/>
          </a:xfrm>
          <a:prstGeom prst="wedgeEllipseCallout">
            <a:avLst>
              <a:gd fmla="val -54370" name="adj1"/>
              <a:gd fmla="val 778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關於本週</a:t>
            </a:r>
            <a:r>
              <a:rPr lang="zh-TW"/>
              <a:t>課程</a:t>
            </a:r>
            <a:endParaRPr/>
          </a:p>
        </p:txBody>
      </p:sp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5" name="Google Shape;385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關聯規則分析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從分群到關聯規則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從分類到關聯規則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學習單作業的說明</a:t>
            </a:r>
            <a:endParaRPr/>
          </a:p>
        </p:txBody>
      </p:sp>
      <p:sp>
        <p:nvSpPr>
          <p:cNvPr id="387" name="Google Shape;387;p5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瞭解如何使用熱點分析來描述你感興趣的目標屬性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瞭解如何應用熱點分析來讓分群和分類的結果更容易解釋</a:t>
            </a:r>
            <a:endParaRPr/>
          </a:p>
        </p:txBody>
      </p:sp>
      <p:sp>
        <p:nvSpPr>
          <p:cNvPr id="388" name="Google Shape;388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課程大綱</a:t>
            </a:r>
            <a:endParaRPr/>
          </a:p>
        </p:txBody>
      </p:sp>
      <p:sp>
        <p:nvSpPr>
          <p:cNvPr id="389" name="Google Shape;389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課程目標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關聯規則探勘結果</a:t>
            </a:r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76"/>
          <p:cNvPicPr preferRelativeResize="0"/>
          <p:nvPr/>
        </p:nvPicPr>
        <p:blipFill rotWithShape="1">
          <a:blip r:embed="rId3">
            <a:alphaModFix/>
          </a:blip>
          <a:srcRect b="25315" l="14126" r="0" t="21810"/>
          <a:stretch/>
        </p:blipFill>
        <p:spPr>
          <a:xfrm>
            <a:off x="2001200" y="2019750"/>
            <a:ext cx="5141601" cy="2120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639" name="Google Shape;639;p76"/>
          <p:cNvGraphicFramePr/>
          <p:nvPr/>
        </p:nvGraphicFramePr>
        <p:xfrm>
          <a:off x="1400563" y="484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23625"/>
                <a:gridCol w="1503450"/>
                <a:gridCol w="1257900"/>
                <a:gridCol w="1257900"/>
              </a:tblGrid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conf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lift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0" name="Google Shape;640;p76"/>
          <p:cNvSpPr/>
          <p:nvPr/>
        </p:nvSpPr>
        <p:spPr>
          <a:xfrm>
            <a:off x="2141800" y="3455450"/>
            <a:ext cx="4603800" cy="316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41" name="Google Shape;641;p76"/>
          <p:cNvSpPr/>
          <p:nvPr/>
        </p:nvSpPr>
        <p:spPr>
          <a:xfrm flipH="1" rot="5400000">
            <a:off x="4113925" y="4149679"/>
            <a:ext cx="916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9" name="Google Shape;649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2a. 分析School=GP</a:t>
            </a:r>
            <a:endParaRPr/>
          </a:p>
        </p:txBody>
      </p:sp>
      <p:sp>
        <p:nvSpPr>
          <p:cNvPr id="650" name="Google Shape;650;p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7"/>
          <p:cNvSpPr/>
          <p:nvPr/>
        </p:nvSpPr>
        <p:spPr>
          <a:xfrm>
            <a:off x="6876825" y="499717"/>
            <a:ext cx="838200" cy="5832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GP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52" name="Google Shape;6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9769"/>
            <a:ext cx="3699949" cy="4354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/>
          <p:nvPr/>
        </p:nvSpPr>
        <p:spPr>
          <a:xfrm>
            <a:off x="871550" y="5093825"/>
            <a:ext cx="1242300" cy="583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6" name="Google Shape;656;p77"/>
          <p:cNvSpPr/>
          <p:nvPr/>
        </p:nvSpPr>
        <p:spPr>
          <a:xfrm>
            <a:off x="5582100" y="3026875"/>
            <a:ext cx="2955300" cy="27429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7" name="Google Shape;657;p77"/>
          <p:cNvSpPr/>
          <p:nvPr/>
        </p:nvSpPr>
        <p:spPr>
          <a:xfrm>
            <a:off x="476250" y="3771400"/>
            <a:ext cx="3845100" cy="1060200"/>
          </a:xfrm>
          <a:prstGeom prst="wedgeRoundRectCallout">
            <a:avLst>
              <a:gd fmla="val -28387" name="adj1"/>
              <a:gd fmla="val 694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target: last (School)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targetIndex: </a:t>
            </a:r>
            <a:r>
              <a:rPr b="1" lang="zh-TW" sz="2400">
                <a:solidFill>
                  <a:srgbClr val="FF0000"/>
                </a:solidFill>
              </a:rPr>
              <a:t>first</a:t>
            </a:r>
            <a:r>
              <a:rPr b="1" lang="zh-TW" sz="2400"/>
              <a:t> </a:t>
            </a:r>
            <a:r>
              <a:rPr lang="zh-TW" sz="2400"/>
              <a:t>(GP)</a:t>
            </a:r>
            <a:endParaRPr sz="2400"/>
          </a:p>
        </p:txBody>
      </p:sp>
      <p:sp>
        <p:nvSpPr>
          <p:cNvPr id="658" name="Google Shape;658;p77"/>
          <p:cNvSpPr/>
          <p:nvPr/>
        </p:nvSpPr>
        <p:spPr>
          <a:xfrm flipH="1">
            <a:off x="2265025" y="5123075"/>
            <a:ext cx="316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6" name="Google Shape;666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2b. 分析School=MS</a:t>
            </a:r>
            <a:endParaRPr/>
          </a:p>
        </p:txBody>
      </p:sp>
      <p:sp>
        <p:nvSpPr>
          <p:cNvPr id="667" name="Google Shape;667;p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8"/>
          <p:cNvSpPr/>
          <p:nvPr/>
        </p:nvSpPr>
        <p:spPr>
          <a:xfrm>
            <a:off x="6876825" y="499717"/>
            <a:ext cx="838200" cy="58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MS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69" name="Google Shape;669;p7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9775"/>
            <a:ext cx="3699949" cy="43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8"/>
          <p:cNvSpPr/>
          <p:nvPr/>
        </p:nvSpPr>
        <p:spPr>
          <a:xfrm>
            <a:off x="871550" y="5093825"/>
            <a:ext cx="1164300" cy="583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3" name="Google Shape;673;p78"/>
          <p:cNvSpPr/>
          <p:nvPr/>
        </p:nvSpPr>
        <p:spPr>
          <a:xfrm>
            <a:off x="5582100" y="3026875"/>
            <a:ext cx="2955300" cy="27429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4" name="Google Shape;674;p78"/>
          <p:cNvSpPr/>
          <p:nvPr/>
        </p:nvSpPr>
        <p:spPr>
          <a:xfrm>
            <a:off x="476250" y="3425675"/>
            <a:ext cx="3699900" cy="1406100"/>
          </a:xfrm>
          <a:prstGeom prst="wedgeRoundRectCallout">
            <a:avLst>
              <a:gd fmla="val -28387" name="adj1"/>
              <a:gd fmla="val 694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target: last (School)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highlight>
                  <a:srgbClr val="FFFF00"/>
                </a:highlight>
              </a:rPr>
              <a:t>targetIndex: </a:t>
            </a:r>
            <a:r>
              <a:rPr b="1" lang="zh-TW" sz="2400">
                <a:solidFill>
                  <a:srgbClr val="FF0000"/>
                </a:solidFill>
                <a:highlight>
                  <a:srgbClr val="FFFF00"/>
                </a:highlight>
              </a:rPr>
              <a:t>2</a:t>
            </a:r>
            <a:r>
              <a:rPr lang="zh-TW" sz="2400">
                <a:highlight>
                  <a:srgbClr val="FFFF00"/>
                </a:highlight>
              </a:rPr>
              <a:t> (MS)</a:t>
            </a:r>
            <a:br>
              <a:rPr lang="zh-TW" sz="2400">
                <a:highlight>
                  <a:srgbClr val="FFFF00"/>
                </a:highlight>
              </a:rPr>
            </a:br>
            <a:r>
              <a:rPr lang="zh-TW" sz="2400">
                <a:highlight>
                  <a:srgbClr val="FFFF00"/>
                </a:highlight>
              </a:rPr>
              <a:t>(換一所學校)</a:t>
            </a:r>
            <a:endParaRPr sz="2400">
              <a:highlight>
                <a:srgbClr val="FFFF00"/>
              </a:highlight>
            </a:endParaRPr>
          </a:p>
        </p:txBody>
      </p:sp>
      <p:sp>
        <p:nvSpPr>
          <p:cNvPr id="675" name="Google Shape;675;p78"/>
          <p:cNvSpPr/>
          <p:nvPr/>
        </p:nvSpPr>
        <p:spPr>
          <a:xfrm flipH="1">
            <a:off x="2359900" y="5123075"/>
            <a:ext cx="316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2" name="Google Shape;682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兩間學校的學生各自的關聯規則</a:t>
            </a:r>
            <a:endParaRPr/>
          </a:p>
        </p:txBody>
      </p:sp>
      <p:sp>
        <p:nvSpPr>
          <p:cNvPr id="683" name="Google Shape;683;p7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4" name="Google Shape;684;p79"/>
          <p:cNvGrpSpPr/>
          <p:nvPr/>
        </p:nvGrpSpPr>
        <p:grpSpPr>
          <a:xfrm>
            <a:off x="-1022688" y="1313553"/>
            <a:ext cx="11197303" cy="3982003"/>
            <a:chOff x="-1501250" y="2068250"/>
            <a:chExt cx="12054369" cy="3860400"/>
          </a:xfrm>
        </p:grpSpPr>
        <p:pic>
          <p:nvPicPr>
            <p:cNvPr id="685" name="Google Shape;685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</p:grpSp>
      <p:sp>
        <p:nvSpPr>
          <p:cNvPr id="687" name="Google Shape;687;p79"/>
          <p:cNvSpPr/>
          <p:nvPr/>
        </p:nvSpPr>
        <p:spPr>
          <a:xfrm>
            <a:off x="1413225" y="2866425"/>
            <a:ext cx="2676900" cy="2289300"/>
          </a:xfrm>
          <a:prstGeom prst="roundRect">
            <a:avLst>
              <a:gd fmla="val 7805" name="adj"/>
            </a:avLst>
          </a:prstGeom>
          <a:solidFill>
            <a:srgbClr val="FFFFFF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雙親的教育程度較高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不太旅遊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大多住在市區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……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8" name="Google Shape;688;p79"/>
          <p:cNvSpPr/>
          <p:nvPr/>
        </p:nvSpPr>
        <p:spPr>
          <a:xfrm>
            <a:off x="2246475" y="2363325"/>
            <a:ext cx="1010400" cy="6537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GP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89" name="Google Shape;689;p79"/>
          <p:cNvSpPr/>
          <p:nvPr/>
        </p:nvSpPr>
        <p:spPr>
          <a:xfrm>
            <a:off x="6232500" y="2962550"/>
            <a:ext cx="2676900" cy="2193300"/>
          </a:xfrm>
          <a:prstGeom prst="roundRect">
            <a:avLst>
              <a:gd fmla="val 7805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雙親的教育程度較低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大多住在郊區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大多不上網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0" name="Google Shape;690;p79"/>
          <p:cNvSpPr/>
          <p:nvPr/>
        </p:nvSpPr>
        <p:spPr>
          <a:xfrm>
            <a:off x="6895148" y="2459450"/>
            <a:ext cx="1181100" cy="653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MS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691" name="Google Shape;691;p79"/>
          <p:cNvSpPr txBox="1"/>
          <p:nvPr>
            <p:ph type="title"/>
          </p:nvPr>
        </p:nvSpPr>
        <p:spPr>
          <a:xfrm rot="309809">
            <a:off x="868833" y="5548293"/>
            <a:ext cx="2866733" cy="64281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來制訂招生策略和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校園發展計劃！</a:t>
            </a:r>
            <a:endParaRPr sz="2300"/>
          </a:p>
        </p:txBody>
      </p:sp>
      <p:pic>
        <p:nvPicPr>
          <p:cNvPr id="692" name="Google Shape;69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75" y="4442925"/>
            <a:ext cx="1850825" cy="1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8">
            <a:off x="5044325" y="4547199"/>
            <a:ext cx="1850825" cy="183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0" name="Google Shape;700;p80"/>
          <p:cNvSpPr txBox="1"/>
          <p:nvPr>
            <p:ph idx="1" type="body"/>
          </p:nvPr>
        </p:nvSpPr>
        <p:spPr>
          <a:xfrm>
            <a:off x="3707325" y="1783075"/>
            <a:ext cx="4960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找出這個關聯規則是什麼意思？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我要怎麼挑選較重要的關聯規則？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這些關聯規則是怎麽找出來的？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這跟常聽到的Apriori有什麼不同？</a:t>
            </a:r>
            <a:endParaRPr/>
          </a:p>
        </p:txBody>
      </p:sp>
      <p:sp>
        <p:nvSpPr>
          <p:cNvPr id="701" name="Google Shape;701;p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想想看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8" name="Google Shape;708;p8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</a:t>
            </a:r>
            <a:endParaRPr b="0" sz="2400"/>
          </a:p>
        </p:txBody>
      </p:sp>
      <p:sp>
        <p:nvSpPr>
          <p:cNvPr id="709" name="Google Shape;709;p81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找出這個關聯規則是什麼意思？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2"/>
          <p:cNvSpPr txBox="1"/>
          <p:nvPr>
            <p:ph idx="1" type="body"/>
          </p:nvPr>
        </p:nvSpPr>
        <p:spPr>
          <a:xfrm>
            <a:off x="476250" y="2076100"/>
            <a:ext cx="8191500" cy="4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根據使用者所感興趣的目標屬性與項目，找出最能代表該屬性與項目的</a:t>
            </a:r>
            <a:r>
              <a:rPr lang="zh-TW">
                <a:solidFill>
                  <a:srgbClr val="FF0000"/>
                </a:solidFill>
              </a:rPr>
              <a:t>關聯規則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關聯規則的組成：</a:t>
            </a:r>
            <a:r>
              <a:rPr lang="zh-TW">
                <a:solidFill>
                  <a:schemeClr val="dk1"/>
                </a:solidFill>
              </a:rPr>
              <a:t>前提規則、結果規則、評估指標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7" name="Google Shape;717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</a:t>
            </a:r>
            <a:endParaRPr/>
          </a:p>
        </p:txBody>
      </p:sp>
      <p:sp>
        <p:nvSpPr>
          <p:cNvPr id="718" name="Google Shape;718;p8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9" name="Google Shape;719;p82"/>
          <p:cNvGrpSpPr/>
          <p:nvPr/>
        </p:nvGrpSpPr>
        <p:grpSpPr>
          <a:xfrm>
            <a:off x="390100" y="3777400"/>
            <a:ext cx="8487900" cy="2516225"/>
            <a:chOff x="390100" y="3777400"/>
            <a:chExt cx="8487900" cy="2516225"/>
          </a:xfrm>
        </p:grpSpPr>
        <p:sp>
          <p:nvSpPr>
            <p:cNvPr id="720" name="Google Shape;720;p82"/>
            <p:cNvSpPr/>
            <p:nvPr/>
          </p:nvSpPr>
          <p:spPr>
            <a:xfrm>
              <a:off x="390100" y="3777400"/>
              <a:ext cx="8487900" cy="22851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721" name="Google Shape;721;p82"/>
            <p:cNvSpPr/>
            <p:nvPr/>
          </p:nvSpPr>
          <p:spPr>
            <a:xfrm>
              <a:off x="8073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購買尿布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2" name="Google Shape;722;p82"/>
            <p:cNvSpPr/>
            <p:nvPr/>
          </p:nvSpPr>
          <p:spPr>
            <a:xfrm>
              <a:off x="612925" y="3922125"/>
              <a:ext cx="2203500" cy="733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Left-Hand-Side</a:t>
              </a:r>
              <a:endParaRPr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LHS 前提規則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3" name="Google Shape;723;p82"/>
            <p:cNvSpPr/>
            <p:nvPr/>
          </p:nvSpPr>
          <p:spPr>
            <a:xfrm rot="10800000">
              <a:off x="4194538" y="4669150"/>
              <a:ext cx="619500" cy="524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2"/>
            <p:cNvSpPr/>
            <p:nvPr/>
          </p:nvSpPr>
          <p:spPr>
            <a:xfrm>
              <a:off x="51557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購買啤酒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5" name="Google Shape;725;p82"/>
            <p:cNvSpPr/>
            <p:nvPr/>
          </p:nvSpPr>
          <p:spPr>
            <a:xfrm>
              <a:off x="4883875" y="3898275"/>
              <a:ext cx="2203500" cy="781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8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Right-Hand-Side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RHS 結果規則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726" name="Google Shape;726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99998">
              <a:off x="3396771" y="4061841"/>
              <a:ext cx="717190" cy="71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9998">
              <a:off x="7929052" y="4051087"/>
              <a:ext cx="738699" cy="7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82"/>
            <p:cNvSpPr/>
            <p:nvPr/>
          </p:nvSpPr>
          <p:spPr>
            <a:xfrm>
              <a:off x="3745063" y="5560125"/>
              <a:ext cx="3742200" cy="73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信賴度= 0.77, 增益度 = 1.18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9" name="Google Shape;729;p82"/>
            <p:cNvSpPr/>
            <p:nvPr/>
          </p:nvSpPr>
          <p:spPr>
            <a:xfrm>
              <a:off x="2249888" y="5560125"/>
              <a:ext cx="1554900" cy="733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Metric Type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評估指標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Weka找出的</a:t>
            </a:r>
            <a:r>
              <a:rPr lang="zh-TW">
                <a:solidFill>
                  <a:schemeClr val="dk1"/>
                </a:solidFill>
              </a:rPr>
              <a:t>關聯規則 (1/2)</a:t>
            </a:r>
            <a:endParaRPr/>
          </a:p>
        </p:txBody>
      </p:sp>
      <p:sp>
        <p:nvSpPr>
          <p:cNvPr id="736" name="Google Shape;736;p8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38" name="Google Shape;738;p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83"/>
          <p:cNvPicPr preferRelativeResize="0"/>
          <p:nvPr/>
        </p:nvPicPr>
        <p:blipFill rotWithShape="1">
          <a:blip r:embed="rId3">
            <a:alphaModFix/>
          </a:blip>
          <a:srcRect b="25316" l="14126" r="0" t="21474"/>
          <a:stretch/>
        </p:blipFill>
        <p:spPr>
          <a:xfrm>
            <a:off x="2001200" y="1870375"/>
            <a:ext cx="5141601" cy="2133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740" name="Google Shape;740;p83"/>
          <p:cNvGraphicFramePr/>
          <p:nvPr/>
        </p:nvGraphicFramePr>
        <p:xfrm>
          <a:off x="536263" y="415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582100"/>
                <a:gridCol w="2324175"/>
                <a:gridCol w="1612600"/>
                <a:gridCol w="1612600"/>
              </a:tblGrid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conf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lift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1" name="Google Shape;741;p83"/>
          <p:cNvSpPr/>
          <p:nvPr/>
        </p:nvSpPr>
        <p:spPr>
          <a:xfrm>
            <a:off x="2141800" y="3319550"/>
            <a:ext cx="4603800" cy="316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42" name="Google Shape;742;p83"/>
          <p:cNvSpPr/>
          <p:nvPr/>
        </p:nvSpPr>
        <p:spPr>
          <a:xfrm flipH="1" rot="5400000">
            <a:off x="4304575" y="3823252"/>
            <a:ext cx="53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3"/>
          <p:cNvSpPr/>
          <p:nvPr/>
        </p:nvSpPr>
        <p:spPr>
          <a:xfrm>
            <a:off x="715750" y="55752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4" name="Google Shape;744;p83"/>
          <p:cNvSpPr/>
          <p:nvPr/>
        </p:nvSpPr>
        <p:spPr>
          <a:xfrm>
            <a:off x="3193950" y="55513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5" name="Google Shape;745;p83"/>
          <p:cNvSpPr/>
          <p:nvPr/>
        </p:nvSpPr>
        <p:spPr>
          <a:xfrm>
            <a:off x="6311788" y="5575225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Weka找出的關聯規則 (2/2)</a:t>
            </a:r>
            <a:endParaRPr/>
          </a:p>
        </p:txBody>
      </p:sp>
      <p:sp>
        <p:nvSpPr>
          <p:cNvPr id="752" name="Google Shape;752;p84"/>
          <p:cNvSpPr txBox="1"/>
          <p:nvPr>
            <p:ph idx="1" type="body"/>
          </p:nvPr>
        </p:nvSpPr>
        <p:spPr>
          <a:xfrm>
            <a:off x="1690875" y="4034450"/>
            <a:ext cx="5762400" cy="24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關聯規則其中一條是：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accent4"/>
                </a:solidFill>
              </a:rPr>
              <a:t>父親教育程度國中以上(&gt;2)</a:t>
            </a:r>
            <a:r>
              <a:rPr lang="zh-TW"/>
              <a:t>的學生中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accent1"/>
                </a:solidFill>
              </a:rPr>
              <a:t>有77%的人</a:t>
            </a:r>
            <a:endParaRPr>
              <a:solidFill>
                <a:schemeClr val="accen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會選擇</a:t>
            </a:r>
            <a:r>
              <a:rPr lang="zh-TW">
                <a:solidFill>
                  <a:srgbClr val="38761D"/>
                </a:solidFill>
              </a:rPr>
              <a:t>就讀GP學校</a:t>
            </a:r>
            <a:endParaRPr/>
          </a:p>
        </p:txBody>
      </p:sp>
      <p:sp>
        <p:nvSpPr>
          <p:cNvPr id="753" name="Google Shape;753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54" name="Google Shape;754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55" name="Google Shape;755;p84"/>
          <p:cNvGraphicFramePr/>
          <p:nvPr/>
        </p:nvGraphicFramePr>
        <p:xfrm>
          <a:off x="1312550" y="244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582100"/>
                <a:gridCol w="2324175"/>
                <a:gridCol w="1612600"/>
              </a:tblGrid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conf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2" name="Google Shape;762;p8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評估指標</a:t>
            </a:r>
            <a:endParaRPr b="0" sz="2400"/>
          </a:p>
        </p:txBody>
      </p:sp>
      <p:sp>
        <p:nvSpPr>
          <p:cNvPr id="763" name="Google Shape;763;p8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我要怎麼挑選較重要的關聯規則？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本週課程會用到的套件</a:t>
            </a:r>
            <a:endParaRPr/>
          </a:p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450950" y="1791150"/>
            <a:ext cx="433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WekaODF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讀取ODS檔案 </a:t>
            </a:r>
            <a:r>
              <a:rPr lang="zh-TW" sz="2000">
                <a:solidFill>
                  <a:schemeClr val="dk1"/>
                </a:solidFill>
              </a:rPr>
              <a:t>(</a:t>
            </a:r>
            <a:r>
              <a:rPr lang="zh-TW" sz="2000">
                <a:solidFill>
                  <a:schemeClr val="dk1"/>
                </a:solidFill>
              </a:rPr>
              <a:t>自製套件)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hotSpot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熱點分析演算法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cascadeKMeans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分群演算法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0" name="Google Shape;770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2" name="Google Shape;77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55542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6"/>
          <p:cNvPicPr preferRelativeResize="0"/>
          <p:nvPr/>
        </p:nvPicPr>
        <p:blipFill rotWithShape="1">
          <a:blip r:embed="rId4">
            <a:alphaModFix/>
          </a:blip>
          <a:srcRect b="53866" l="0" r="48893" t="0"/>
          <a:stretch/>
        </p:blipFill>
        <p:spPr>
          <a:xfrm>
            <a:off x="5554250" y="3656475"/>
            <a:ext cx="3575501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6"/>
          <p:cNvSpPr txBox="1"/>
          <p:nvPr>
            <p:ph type="title"/>
          </p:nvPr>
        </p:nvSpPr>
        <p:spPr>
          <a:xfrm rot="-899919">
            <a:off x="7193876" y="3885430"/>
            <a:ext cx="2568815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等等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太多了！</a:t>
            </a:r>
            <a:endParaRPr sz="2300"/>
          </a:p>
        </p:txBody>
      </p:sp>
      <p:sp>
        <p:nvSpPr>
          <p:cNvPr id="775" name="Google Shape;775;p86"/>
          <p:cNvSpPr/>
          <p:nvPr/>
        </p:nvSpPr>
        <p:spPr>
          <a:xfrm>
            <a:off x="1455575" y="2973300"/>
            <a:ext cx="3272700" cy="308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6" name="Google Shape;776;p86"/>
          <p:cNvSpPr/>
          <p:nvPr/>
        </p:nvSpPr>
        <p:spPr>
          <a:xfrm>
            <a:off x="370700" y="1066400"/>
            <a:ext cx="5017800" cy="1243800"/>
          </a:xfrm>
          <a:prstGeom prst="wedgeRoundRectCallout">
            <a:avLst>
              <a:gd fmla="val 12532" name="adj1"/>
              <a:gd fmla="val 110379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[FatEdu &gt; 2] → [School=GP]</a:t>
            </a:r>
            <a:endParaRPr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(底下共30條)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3" name="Google Shape;783;p87"/>
          <p:cNvSpPr txBox="1"/>
          <p:nvPr>
            <p:ph type="title"/>
          </p:nvPr>
        </p:nvSpPr>
        <p:spPr>
          <a:xfrm>
            <a:off x="476250" y="5557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部長來上課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混淆矩陣</a:t>
            </a:r>
            <a:endParaRPr/>
          </a:p>
        </p:txBody>
      </p:sp>
      <p:sp>
        <p:nvSpPr>
          <p:cNvPr id="784" name="Google Shape;784;p8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@Tonn Hsu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https://www.facebook.com/tonnhsu/posts/534963517124004/</a:t>
            </a:r>
            <a:r>
              <a:rPr lang="zh-TW"/>
              <a:t> </a:t>
            </a:r>
            <a:endParaRPr/>
          </a:p>
        </p:txBody>
      </p:sp>
      <p:pic>
        <p:nvPicPr>
          <p:cNvPr id="785" name="Google Shape;785;p87"/>
          <p:cNvPicPr preferRelativeResize="0"/>
          <p:nvPr/>
        </p:nvPicPr>
        <p:blipFill rotWithShape="1">
          <a:blip r:embed="rId4">
            <a:alphaModFix/>
          </a:blip>
          <a:srcRect b="7040" l="6248" r="50985" t="50620"/>
          <a:stretch/>
        </p:blipFill>
        <p:spPr>
          <a:xfrm>
            <a:off x="476238" y="1799500"/>
            <a:ext cx="4651826" cy="325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825" y="2516450"/>
            <a:ext cx="3871475" cy="30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7"/>
          <p:cNvSpPr txBox="1"/>
          <p:nvPr/>
        </p:nvSpPr>
        <p:spPr>
          <a:xfrm>
            <a:off x="7566475" y="268212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防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疫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也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8" name="Google Shape;788;p87"/>
          <p:cNvSpPr txBox="1"/>
          <p:nvPr/>
        </p:nvSpPr>
        <p:spPr>
          <a:xfrm>
            <a:off x="4775250" y="333327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習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</a:t>
            </a:r>
            <a:endParaRPr sz="21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1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會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5" name="Google Shape;795;p8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混淆矩陣</a:t>
            </a:r>
            <a:endParaRPr/>
          </a:p>
        </p:txBody>
      </p:sp>
      <p:sp>
        <p:nvSpPr>
          <p:cNvPr id="797" name="Google Shape;797;p8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88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9" name="Google Shape;799;p88"/>
          <p:cNvSpPr txBox="1"/>
          <p:nvPr/>
        </p:nvSpPr>
        <p:spPr>
          <a:xfrm>
            <a:off x="5354275" y="2732950"/>
            <a:ext cx="32703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Confusion Matrix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混淆矩陣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00" name="Google Shape;800;p88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1" name="Google Shape;801;p88"/>
          <p:cNvSpPr/>
          <p:nvPr/>
        </p:nvSpPr>
        <p:spPr>
          <a:xfrm>
            <a:off x="653593" y="5105875"/>
            <a:ext cx="1919100" cy="1049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aphicFrame>
        <p:nvGraphicFramePr>
          <p:cNvPr id="802" name="Google Shape;802;p88"/>
          <p:cNvGraphicFramePr/>
          <p:nvPr/>
        </p:nvGraphicFramePr>
        <p:xfrm>
          <a:off x="5711400" y="39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954175"/>
                <a:gridCol w="954175"/>
                <a:gridCol w="95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9"/>
          <p:cNvSpPr txBox="1"/>
          <p:nvPr>
            <p:ph idx="1" type="body"/>
          </p:nvPr>
        </p:nvSpPr>
        <p:spPr>
          <a:xfrm>
            <a:off x="476250" y="2301500"/>
            <a:ext cx="8191500" cy="4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測量了前提項目集LHS發生時，結果項目集RHS也出現的條件機率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信賴度最高為1，此時表示LHS出現的時候，肯定會出現RHS</a:t>
            </a:r>
            <a:endParaRPr/>
          </a:p>
        </p:txBody>
      </p:sp>
      <p:sp>
        <p:nvSpPr>
          <p:cNvPr id="809" name="Google Shape;809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0" name="Google Shape;810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關聯規則的評估指標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信賴度(Confidence, conf) (1/2)</a:t>
            </a:r>
            <a:endParaRPr/>
          </a:p>
        </p:txBody>
      </p:sp>
      <p:sp>
        <p:nvSpPr>
          <p:cNvPr id="811" name="Google Shape;811;p8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</p:txBody>
      </p:sp>
      <p:pic>
        <p:nvPicPr>
          <p:cNvPr id="812" name="Google Shape;81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400" y="4669275"/>
            <a:ext cx="7135579" cy="67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0"/>
          <p:cNvSpPr/>
          <p:nvPr/>
        </p:nvSpPr>
        <p:spPr>
          <a:xfrm>
            <a:off x="390100" y="4385475"/>
            <a:ext cx="8487900" cy="175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9" name="Google Shape;819;p90"/>
          <p:cNvSpPr/>
          <p:nvPr/>
        </p:nvSpPr>
        <p:spPr>
          <a:xfrm>
            <a:off x="8073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因病退伍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0" name="Google Shape;820;p90"/>
          <p:cNvSpPr/>
          <p:nvPr/>
        </p:nvSpPr>
        <p:spPr>
          <a:xfrm rot="10800000">
            <a:off x="4194538" y="47453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90"/>
          <p:cNvSpPr/>
          <p:nvPr/>
        </p:nvSpPr>
        <p:spPr>
          <a:xfrm>
            <a:off x="51557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心理疾病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2" name="Google Shape;822;p90"/>
          <p:cNvSpPr/>
          <p:nvPr/>
        </p:nvSpPr>
        <p:spPr>
          <a:xfrm>
            <a:off x="3745063" y="5636325"/>
            <a:ext cx="37422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信賴度= 0.8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3" name="Google Shape;823;p90"/>
          <p:cNvSpPr/>
          <p:nvPr/>
        </p:nvSpPr>
        <p:spPr>
          <a:xfrm>
            <a:off x="2249888" y="5636325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4" name="Google Shape;824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5" name="Google Shape;825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關聯規則的評估指標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信賴度(2/2)</a:t>
            </a:r>
            <a:endParaRPr/>
          </a:p>
        </p:txBody>
      </p:sp>
      <p:sp>
        <p:nvSpPr>
          <p:cNvPr id="826" name="Google Shape;826;p90"/>
          <p:cNvSpPr txBox="1"/>
          <p:nvPr>
            <p:ph idx="2" type="subTitle"/>
          </p:nvPr>
        </p:nvSpPr>
        <p:spPr>
          <a:xfrm>
            <a:off x="40475" y="6607850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http://www.ntdtv.com.tw/b5/20160511/video/171381.html?ptt</a:t>
            </a:r>
            <a:r>
              <a:rPr lang="zh-TW"/>
              <a:t> </a:t>
            </a:r>
            <a:endParaRPr/>
          </a:p>
        </p:txBody>
      </p:sp>
      <p:pic>
        <p:nvPicPr>
          <p:cNvPr id="827" name="Google Shape;827;p90"/>
          <p:cNvPicPr preferRelativeResize="0"/>
          <p:nvPr/>
        </p:nvPicPr>
        <p:blipFill rotWithShape="1">
          <a:blip r:embed="rId4">
            <a:alphaModFix/>
          </a:blip>
          <a:srcRect b="0" l="0" r="0" t="44549"/>
          <a:stretch/>
        </p:blipFill>
        <p:spPr>
          <a:xfrm>
            <a:off x="1323413" y="1783076"/>
            <a:ext cx="6621275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4" name="Google Shape;834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關聯規則的混淆矩陣 (1/3)</a:t>
            </a:r>
            <a:endParaRPr/>
          </a:p>
        </p:txBody>
      </p:sp>
      <p:sp>
        <p:nvSpPr>
          <p:cNvPr id="835" name="Google Shape;835;p9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36" name="Google Shape;836;p91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7" name="Google Shape;837;p91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234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381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585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4" name="Google Shape;844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conf</a:t>
            </a:r>
            <a:endParaRPr/>
          </a:p>
        </p:txBody>
      </p:sp>
      <p:sp>
        <p:nvSpPr>
          <p:cNvPr id="845" name="Google Shape;845;p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6" name="Google Shape;846;p92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7" name="Google Shape;847;p92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381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585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8" name="Google Shape;848;p92"/>
          <p:cNvSpPr/>
          <p:nvPr/>
        </p:nvSpPr>
        <p:spPr>
          <a:xfrm>
            <a:off x="5151150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9" name="Google Shape;849;p92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0" name="Google Shape;850;p92"/>
          <p:cNvSpPr/>
          <p:nvPr/>
        </p:nvSpPr>
        <p:spPr>
          <a:xfrm>
            <a:off x="6403950" y="4316553"/>
            <a:ext cx="1252800" cy="5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7" name="Google Shape;857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conf</a:t>
            </a:r>
            <a:endParaRPr/>
          </a:p>
        </p:txBody>
      </p:sp>
      <p:sp>
        <p:nvSpPr>
          <p:cNvPr id="858" name="Google Shape;858;p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9" name="Google Shape;859;p93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0" name="Google Shape;860;p93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381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585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1" name="Google Shape;861;p93"/>
          <p:cNvSpPr/>
          <p:nvPr/>
        </p:nvSpPr>
        <p:spPr>
          <a:xfrm>
            <a:off x="5151150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62" name="Google Shape;862;p93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63" name="Google Shape;863;p93"/>
          <p:cNvSpPr/>
          <p:nvPr/>
        </p:nvSpPr>
        <p:spPr>
          <a:xfrm>
            <a:off x="2076125" y="5148225"/>
            <a:ext cx="3799500" cy="984000"/>
          </a:xfrm>
          <a:prstGeom prst="wedgeRoundRectCallout">
            <a:avLst>
              <a:gd fmla="val -10167" name="adj1"/>
              <a:gd fmla="val -874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180/234≑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0.77</a:t>
            </a:r>
            <a:endParaRPr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4" name="Google Shape;864;p93"/>
          <p:cNvSpPr/>
          <p:nvPr/>
        </p:nvSpPr>
        <p:spPr>
          <a:xfrm>
            <a:off x="6403950" y="4316553"/>
            <a:ext cx="1252800" cy="5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1" name="Google Shape;871;p94"/>
          <p:cNvSpPr txBox="1"/>
          <p:nvPr>
            <p:ph type="title"/>
          </p:nvPr>
        </p:nvSpPr>
        <p:spPr>
          <a:xfrm>
            <a:off x="476250" y="221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好像少了什麼...</a:t>
            </a:r>
            <a:endParaRPr/>
          </a:p>
        </p:txBody>
      </p:sp>
      <p:sp>
        <p:nvSpPr>
          <p:cNvPr id="872" name="Google Shape;872;p9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3" name="Google Shape;873;p94"/>
          <p:cNvGraphicFramePr/>
          <p:nvPr/>
        </p:nvGraphicFramePr>
        <p:xfrm>
          <a:off x="764100" y="16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234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381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585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74" name="Google Shape;874;p94"/>
          <p:cNvSpPr/>
          <p:nvPr/>
        </p:nvSpPr>
        <p:spPr>
          <a:xfrm>
            <a:off x="2513625" y="2247475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5" name="Google Shape;875;p94"/>
          <p:cNvSpPr/>
          <p:nvPr/>
        </p:nvSpPr>
        <p:spPr>
          <a:xfrm>
            <a:off x="6289450" y="2247478"/>
            <a:ext cx="1252800" cy="5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876" name="Google Shape;8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825" y="3507050"/>
            <a:ext cx="3871475" cy="30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4"/>
          <p:cNvSpPr txBox="1"/>
          <p:nvPr/>
        </p:nvSpPr>
        <p:spPr>
          <a:xfrm>
            <a:off x="7590350" y="358262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怎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麽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沒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看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到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8" name="Google Shape;878;p94"/>
          <p:cNvSpPr txBox="1"/>
          <p:nvPr/>
        </p:nvSpPr>
        <p:spPr>
          <a:xfrm>
            <a:off x="4775250" y="432387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體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狀</a:t>
            </a:r>
            <a:endParaRPr sz="21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況</a:t>
            </a:r>
            <a:endParaRPr sz="17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571" y="4815199"/>
            <a:ext cx="6364853" cy="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5"/>
          <p:cNvSpPr txBox="1"/>
          <p:nvPr>
            <p:ph idx="1" type="body"/>
          </p:nvPr>
        </p:nvSpPr>
        <p:spPr>
          <a:xfrm>
            <a:off x="476250" y="2041500"/>
            <a:ext cx="8191500" cy="4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信賴度並未考慮到RHS發生機率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增益度比較信賴度與</a:t>
            </a:r>
            <a:r>
              <a:rPr lang="zh-TW" u="sng">
                <a:solidFill>
                  <a:srgbClr val="FF0000"/>
                </a:solidFill>
              </a:rPr>
              <a:t>結果項目集RHS單獨發生時</a:t>
            </a:r>
            <a:r>
              <a:rPr lang="zh-TW"/>
              <a:t>機率的大小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Lift值若大於1，表示LHS導致出現RHS的機率，比RHS單獨出現的機率還要高</a:t>
            </a:r>
            <a:endParaRPr/>
          </a:p>
        </p:txBody>
      </p:sp>
      <p:sp>
        <p:nvSpPr>
          <p:cNvPr id="886" name="Google Shape;886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7" name="Google Shape;887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關聯規則的評估指標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增益度(Lift)</a:t>
            </a:r>
            <a:endParaRPr/>
          </a:p>
        </p:txBody>
      </p:sp>
      <p:sp>
        <p:nvSpPr>
          <p:cNvPr id="888" name="Google Shape;888;p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http://blog.pulipuli.info/2017/08/wekahotspot-association-rule-mining.html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關聯規則分析：熱點分析</a:t>
            </a:r>
            <a:endParaRPr/>
          </a:p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1.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5" name="Google Shape;895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</a:t>
            </a:r>
            <a:r>
              <a:rPr lang="zh-TW"/>
              <a:t>度 left</a:t>
            </a:r>
            <a:endParaRPr/>
          </a:p>
        </p:txBody>
      </p:sp>
      <p:sp>
        <p:nvSpPr>
          <p:cNvPr id="896" name="Google Shape;896;p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97" name="Google Shape;897;p96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8" name="Google Shape;898;p96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381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585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9" name="Google Shape;899;p96"/>
          <p:cNvSpPr/>
          <p:nvPr/>
        </p:nvSpPr>
        <p:spPr>
          <a:xfrm>
            <a:off x="6360275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0" name="Google Shape;900;p96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1" name="Google Shape;901;p96"/>
          <p:cNvSpPr/>
          <p:nvPr/>
        </p:nvSpPr>
        <p:spPr>
          <a:xfrm>
            <a:off x="30616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2" name="Google Shape;902;p96"/>
          <p:cNvSpPr/>
          <p:nvPr/>
        </p:nvSpPr>
        <p:spPr>
          <a:xfrm>
            <a:off x="6517925" y="4316550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3" name="Google Shape;903;p96"/>
          <p:cNvSpPr/>
          <p:nvPr/>
        </p:nvSpPr>
        <p:spPr>
          <a:xfrm>
            <a:off x="65179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0" name="Google Shape;910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 left</a:t>
            </a:r>
            <a:endParaRPr/>
          </a:p>
        </p:txBody>
      </p:sp>
      <p:sp>
        <p:nvSpPr>
          <p:cNvPr id="911" name="Google Shape;911;p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2" name="Google Shape;912;p97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3" name="Google Shape;913;p97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381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585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4" name="Google Shape;914;p97"/>
          <p:cNvSpPr/>
          <p:nvPr/>
        </p:nvSpPr>
        <p:spPr>
          <a:xfrm>
            <a:off x="6360275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5" name="Google Shape;915;p97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6" name="Google Shape;916;p97"/>
          <p:cNvSpPr/>
          <p:nvPr/>
        </p:nvSpPr>
        <p:spPr>
          <a:xfrm>
            <a:off x="65179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7" name="Google Shape;917;p97"/>
          <p:cNvSpPr/>
          <p:nvPr/>
        </p:nvSpPr>
        <p:spPr>
          <a:xfrm>
            <a:off x="6517925" y="4316550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8" name="Google Shape;918;p97"/>
          <p:cNvSpPr/>
          <p:nvPr/>
        </p:nvSpPr>
        <p:spPr>
          <a:xfrm>
            <a:off x="878600" y="2733100"/>
            <a:ext cx="2751000" cy="984000"/>
          </a:xfrm>
          <a:prstGeom prst="wedgeRoundRectCallout">
            <a:avLst>
              <a:gd fmla="val 29317" name="adj1"/>
              <a:gd fmla="val 9848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信賴度 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0.77</a:t>
            </a:r>
            <a:endParaRPr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9" name="Google Shape;919;p97"/>
          <p:cNvSpPr/>
          <p:nvPr/>
        </p:nvSpPr>
        <p:spPr>
          <a:xfrm>
            <a:off x="30616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6" name="Google Shape;926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 left</a:t>
            </a:r>
            <a:endParaRPr/>
          </a:p>
        </p:txBody>
      </p:sp>
      <p:sp>
        <p:nvSpPr>
          <p:cNvPr id="927" name="Google Shape;927;p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28" name="Google Shape;928;p98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9" name="Google Shape;929;p98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381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585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0" name="Google Shape;930;p98"/>
          <p:cNvSpPr/>
          <p:nvPr/>
        </p:nvSpPr>
        <p:spPr>
          <a:xfrm>
            <a:off x="6360275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1" name="Google Shape;931;p98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2" name="Google Shape;932;p98"/>
          <p:cNvSpPr/>
          <p:nvPr/>
        </p:nvSpPr>
        <p:spPr>
          <a:xfrm>
            <a:off x="65179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3" name="Google Shape;933;p98"/>
          <p:cNvSpPr/>
          <p:nvPr/>
        </p:nvSpPr>
        <p:spPr>
          <a:xfrm>
            <a:off x="6517925" y="4316550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4" name="Google Shape;934;p98"/>
          <p:cNvSpPr/>
          <p:nvPr/>
        </p:nvSpPr>
        <p:spPr>
          <a:xfrm>
            <a:off x="5299475" y="4316550"/>
            <a:ext cx="3211500" cy="984000"/>
          </a:xfrm>
          <a:prstGeom prst="wedgeRoundRectCallout">
            <a:avLst>
              <a:gd fmla="val -89492" name="adj1"/>
              <a:gd fmla="val 7867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GP出現的機率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381/585≑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0.65</a:t>
            </a:r>
            <a:endParaRPr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5" name="Google Shape;935;p98"/>
          <p:cNvSpPr/>
          <p:nvPr/>
        </p:nvSpPr>
        <p:spPr>
          <a:xfrm>
            <a:off x="30616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2" name="Google Shape;942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 left</a:t>
            </a:r>
            <a:endParaRPr/>
          </a:p>
        </p:txBody>
      </p:sp>
      <p:sp>
        <p:nvSpPr>
          <p:cNvPr id="943" name="Google Shape;943;p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4" name="Google Shape;944;p99"/>
          <p:cNvGraphicFramePr/>
          <p:nvPr/>
        </p:nvGraphicFramePr>
        <p:xfrm>
          <a:off x="1339188" y="22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  <a:gridCol w="1475150"/>
                <a:gridCol w="1252925"/>
                <a:gridCol w="1252925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5" name="Google Shape;945;p99"/>
          <p:cNvGraphicFramePr/>
          <p:nvPr/>
        </p:nvGraphicFramePr>
        <p:xfrm>
          <a:off x="878600" y="37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749525"/>
                <a:gridCol w="1749525"/>
                <a:gridCol w="1749525"/>
                <a:gridCol w="1749525"/>
              </a:tblGrid>
              <a:tr h="5994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274E13"/>
                          </a:solidFill>
                        </a:rPr>
                        <a:t>是GP</a:t>
                      </a:r>
                      <a:endParaRPr sz="20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不是GP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accent4"/>
                          </a:solidFill>
                        </a:rPr>
                        <a:t>符合此規則</a:t>
                      </a:r>
                      <a:endParaRPr sz="2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180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54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234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不符合此規則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150</a:t>
                      </a:r>
                      <a:endParaRPr sz="2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351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5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666666"/>
                          </a:solidFill>
                        </a:rPr>
                        <a:t>總計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381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204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0000"/>
                          </a:solidFill>
                        </a:rPr>
                        <a:t>585</a:t>
                      </a:r>
                      <a:endParaRPr sz="20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6" name="Google Shape;946;p99"/>
          <p:cNvSpPr/>
          <p:nvPr/>
        </p:nvSpPr>
        <p:spPr>
          <a:xfrm>
            <a:off x="6360275" y="2183432"/>
            <a:ext cx="1252800" cy="11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7" name="Google Shape;947;p99"/>
          <p:cNvSpPr/>
          <p:nvPr/>
        </p:nvSpPr>
        <p:spPr>
          <a:xfrm>
            <a:off x="2628125" y="4316550"/>
            <a:ext cx="1749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8" name="Google Shape;948;p99"/>
          <p:cNvSpPr/>
          <p:nvPr/>
        </p:nvSpPr>
        <p:spPr>
          <a:xfrm>
            <a:off x="65179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9" name="Google Shape;949;p99"/>
          <p:cNvSpPr/>
          <p:nvPr/>
        </p:nvSpPr>
        <p:spPr>
          <a:xfrm>
            <a:off x="6517925" y="4316550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0" name="Google Shape;950;p99"/>
          <p:cNvSpPr/>
          <p:nvPr/>
        </p:nvSpPr>
        <p:spPr>
          <a:xfrm>
            <a:off x="3230625" y="3717100"/>
            <a:ext cx="3986100" cy="1243800"/>
          </a:xfrm>
          <a:prstGeom prst="wedgeRoundRectCallout">
            <a:avLst>
              <a:gd fmla="val 38532" name="adj1"/>
              <a:gd fmla="val -7831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信賴度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GP機率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比較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0.77/0.65</a:t>
            </a: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≑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1.18 </a:t>
            </a:r>
            <a:endParaRPr sz="3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1" name="Google Shape;951;p99"/>
          <p:cNvSpPr/>
          <p:nvPr/>
        </p:nvSpPr>
        <p:spPr>
          <a:xfrm>
            <a:off x="3061625" y="5565075"/>
            <a:ext cx="882600" cy="56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00"/>
          <p:cNvSpPr/>
          <p:nvPr/>
        </p:nvSpPr>
        <p:spPr>
          <a:xfrm>
            <a:off x="1660526" y="2223525"/>
            <a:ext cx="18828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全部學生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8" name="Google Shape;958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9" name="Google Shape;959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關聯規則的混淆矩陣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 left</a:t>
            </a:r>
            <a:endParaRPr/>
          </a:p>
        </p:txBody>
      </p:sp>
      <p:sp>
        <p:nvSpPr>
          <p:cNvPr id="960" name="Google Shape;960;p10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0"/>
          <p:cNvSpPr/>
          <p:nvPr/>
        </p:nvSpPr>
        <p:spPr>
          <a:xfrm>
            <a:off x="3891875" y="372912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增益度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962" name="Google Shape;962;p100"/>
          <p:cNvGraphicFramePr/>
          <p:nvPr/>
        </p:nvGraphicFramePr>
        <p:xfrm>
          <a:off x="5731488" y="192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符合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前提規則的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學生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74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63" name="Google Shape;963;p100"/>
          <p:cNvSpPr/>
          <p:nvPr/>
        </p:nvSpPr>
        <p:spPr>
          <a:xfrm>
            <a:off x="5567900" y="4900475"/>
            <a:ext cx="2664000" cy="11169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學生更容易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去讀GP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p100"/>
          <p:cNvSpPr/>
          <p:nvPr/>
        </p:nvSpPr>
        <p:spPr>
          <a:xfrm>
            <a:off x="1227875" y="4900475"/>
            <a:ext cx="2664000" cy="1116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學生更少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去讀GP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5" name="Google Shape;965;p100"/>
          <p:cNvCxnSpPr>
            <a:stCxn id="961" idx="1"/>
            <a:endCxn id="964" idx="0"/>
          </p:cNvCxnSpPr>
          <p:nvPr/>
        </p:nvCxnSpPr>
        <p:spPr>
          <a:xfrm flipH="1">
            <a:off x="2559875" y="4110875"/>
            <a:ext cx="1332000" cy="789600"/>
          </a:xfrm>
          <a:prstGeom prst="bentConnector2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66" name="Google Shape;966;p100"/>
          <p:cNvSpPr txBox="1"/>
          <p:nvPr/>
        </p:nvSpPr>
        <p:spPr>
          <a:xfrm>
            <a:off x="1114950" y="3637200"/>
            <a:ext cx="2284200" cy="4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增益度&lt;1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7" name="Google Shape;967;p100"/>
          <p:cNvCxnSpPr>
            <a:stCxn id="961" idx="3"/>
            <a:endCxn id="963" idx="0"/>
          </p:cNvCxnSpPr>
          <p:nvPr/>
        </p:nvCxnSpPr>
        <p:spPr>
          <a:xfrm>
            <a:off x="5459075" y="4110875"/>
            <a:ext cx="1440900" cy="789600"/>
          </a:xfrm>
          <a:prstGeom prst="bentConnector2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68" name="Google Shape;968;p100"/>
          <p:cNvSpPr txBox="1"/>
          <p:nvPr/>
        </p:nvSpPr>
        <p:spPr>
          <a:xfrm>
            <a:off x="6226850" y="3637200"/>
            <a:ext cx="2284200" cy="4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增益度&gt;1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9" name="Google Shape;969;p100"/>
          <p:cNvCxnSpPr>
            <a:endCxn id="961" idx="0"/>
          </p:cNvCxnSpPr>
          <p:nvPr/>
        </p:nvCxnSpPr>
        <p:spPr>
          <a:xfrm flipH="1">
            <a:off x="4675475" y="3136325"/>
            <a:ext cx="9900" cy="592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970" name="Google Shape;970;p100"/>
          <p:cNvGrpSpPr/>
          <p:nvPr/>
        </p:nvGrpSpPr>
        <p:grpSpPr>
          <a:xfrm>
            <a:off x="3543325" y="1720477"/>
            <a:ext cx="1921536" cy="1609470"/>
            <a:chOff x="3048600" y="4538652"/>
            <a:chExt cx="1921536" cy="1609470"/>
          </a:xfrm>
        </p:grpSpPr>
        <p:sp>
          <p:nvSpPr>
            <p:cNvPr id="971" name="Google Shape;971;p100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200"/>
            </a:p>
          </p:txBody>
        </p:sp>
        <p:sp>
          <p:nvSpPr>
            <p:cNvPr id="972" name="Google Shape;972;p100"/>
            <p:cNvSpPr txBox="1"/>
            <p:nvPr/>
          </p:nvSpPr>
          <p:spPr>
            <a:xfrm rot="-899798">
              <a:off x="3375122" y="4966707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VS</a:t>
              </a:r>
              <a:endParaRPr b="1" sz="4800"/>
            </a:p>
          </p:txBody>
        </p:sp>
      </p:grpSp>
      <p:pic>
        <p:nvPicPr>
          <p:cNvPr descr="slide user group account profile people human" id="973" name="Google Shape;97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425" y="1991513"/>
            <a:ext cx="1067388" cy="106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0" name="Google Shape;980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0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2" name="Google Shape;982;p101"/>
          <p:cNvPicPr preferRelativeResize="0"/>
          <p:nvPr/>
        </p:nvPicPr>
        <p:blipFill rotWithShape="1">
          <a:blip r:embed="rId3">
            <a:alphaModFix/>
          </a:blip>
          <a:srcRect b="0" l="0" r="12717" t="0"/>
          <a:stretch/>
        </p:blipFill>
        <p:spPr>
          <a:xfrm>
            <a:off x="1162825" y="0"/>
            <a:ext cx="79811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1"/>
          <p:cNvPicPr preferRelativeResize="0"/>
          <p:nvPr/>
        </p:nvPicPr>
        <p:blipFill rotWithShape="1">
          <a:blip r:embed="rId4">
            <a:alphaModFix/>
          </a:blip>
          <a:srcRect b="0" l="0" r="48893" t="53866"/>
          <a:stretch/>
        </p:blipFill>
        <p:spPr>
          <a:xfrm>
            <a:off x="0" y="2484413"/>
            <a:ext cx="3575501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1"/>
          <p:cNvSpPr txBox="1"/>
          <p:nvPr>
            <p:ph type="title"/>
          </p:nvPr>
        </p:nvSpPr>
        <p:spPr>
          <a:xfrm rot="-899919">
            <a:off x="-192674" y="2805880"/>
            <a:ext cx="2568815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我懂!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指標</a:t>
            </a:r>
            <a:r>
              <a:rPr lang="zh-TW" sz="2300"/>
              <a:t>挑大的！</a:t>
            </a:r>
            <a:endParaRPr sz="2300"/>
          </a:p>
        </p:txBody>
      </p:sp>
      <p:sp>
        <p:nvSpPr>
          <p:cNvPr id="985" name="Google Shape;985;p101"/>
          <p:cNvSpPr/>
          <p:nvPr/>
        </p:nvSpPr>
        <p:spPr>
          <a:xfrm>
            <a:off x="5140875" y="2330125"/>
            <a:ext cx="3861900" cy="3884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6" name="Google Shape;986;p101"/>
          <p:cNvSpPr/>
          <p:nvPr/>
        </p:nvSpPr>
        <p:spPr>
          <a:xfrm>
            <a:off x="3918850" y="962750"/>
            <a:ext cx="5017800" cy="1029000"/>
          </a:xfrm>
          <a:prstGeom prst="wedgeRoundRectCallout">
            <a:avLst>
              <a:gd fmla="val 14969" name="adj1"/>
              <a:gd fmla="val 73516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最佳關聯規則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&lt;conf: (0.77)&gt; lift:(1.18)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3" name="Google Shape;993;p1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其他評估指標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Weka內建的評估指標</a:t>
            </a:r>
            <a:endParaRPr/>
          </a:p>
        </p:txBody>
      </p:sp>
      <p:sp>
        <p:nvSpPr>
          <p:cNvPr id="995" name="Google Shape;995;p10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lev </a:t>
            </a:r>
            <a:r>
              <a:rPr lang="zh-TW"/>
              <a:t>影響度 (Leverage)：比起LHS與RHS各自出現的機率，LHS跟RHS同時出現的機率有沒有比較高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br>
              <a:rPr lang="zh-TW"/>
            </a:b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conv 肯定度 (Conviction)：比起完全隨機的情況下，LHS與RHS兩者相關的程度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4692775"/>
            <a:ext cx="66198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64" y="2801888"/>
            <a:ext cx="8149272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4" name="Google Shape;1004;p1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其他評估指標</a:t>
            </a:r>
            <a:endParaRPr/>
          </a:p>
        </p:txBody>
      </p:sp>
      <p:sp>
        <p:nvSpPr>
          <p:cNvPr id="1006" name="Google Shape;1006;p103"/>
          <p:cNvSpPr txBox="1"/>
          <p:nvPr>
            <p:ph idx="1" type="body"/>
          </p:nvPr>
        </p:nvSpPr>
        <p:spPr>
          <a:xfrm>
            <a:off x="476250" y="2106525"/>
            <a:ext cx="8191500" cy="4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分類常用的：</a:t>
            </a:r>
            <a:r>
              <a:rPr lang="zh-TW">
                <a:solidFill>
                  <a:schemeClr val="dk1"/>
                </a:solidFill>
              </a:rPr>
              <a:t>F度量(F-score)、Youden's index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醫界常用的：</a:t>
            </a:r>
            <a:r>
              <a:rPr lang="zh-TW"/>
              <a:t>靈敏度(sensitivity)、特異度(specificity)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00" y="3507050"/>
            <a:ext cx="3871475" cy="30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03"/>
          <p:cNvSpPr txBox="1"/>
          <p:nvPr/>
        </p:nvSpPr>
        <p:spPr>
          <a:xfrm>
            <a:off x="4986525" y="368652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部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長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我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呢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p103"/>
          <p:cNvSpPr txBox="1"/>
          <p:nvPr/>
        </p:nvSpPr>
        <p:spPr>
          <a:xfrm>
            <a:off x="2171425" y="4476275"/>
            <a:ext cx="9735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學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醫</a:t>
            </a:r>
            <a:endParaRPr sz="21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sz="17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6" name="Google Shape;1016;p10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</a:t>
            </a:r>
            <a:endParaRPr b="0" sz="2400"/>
          </a:p>
        </p:txBody>
      </p:sp>
      <p:sp>
        <p:nvSpPr>
          <p:cNvPr id="1017" name="Google Shape;1017;p104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這些關聯規則是怎麽找出來的？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5"/>
          <p:cNvSpPr txBox="1"/>
          <p:nvPr>
            <p:ph idx="1" type="body"/>
          </p:nvPr>
        </p:nvSpPr>
        <p:spPr>
          <a:xfrm>
            <a:off x="73825" y="2051075"/>
            <a:ext cx="8996400" cy="4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𝑝 維度空間超立方範圍 𝑩</a:t>
            </a:r>
            <a:r>
              <a:rPr baseline="-25000" lang="zh-TW"/>
              <a:t>𝑖</a:t>
            </a:r>
            <a:r>
              <a:rPr lang="zh-TW"/>
              <a:t> = 𝑺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這是資料中所有可能的組成範圍，要如何找到最適合的超立方範圍B呢？</a:t>
            </a:r>
            <a:endParaRPr sz="20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5" name="Google Shape;1025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演算法流程 (1/6)</a:t>
            </a:r>
            <a:endParaRPr sz="3200"/>
          </a:p>
        </p:txBody>
      </p:sp>
      <p:sp>
        <p:nvSpPr>
          <p:cNvPr id="1026" name="Google Shape;1026;p1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027" name="Google Shape;1027;p105"/>
          <p:cNvPicPr preferRelativeResize="0"/>
          <p:nvPr/>
        </p:nvPicPr>
        <p:blipFill rotWithShape="1">
          <a:blip r:embed="rId3">
            <a:alphaModFix/>
          </a:blip>
          <a:srcRect b="49000" l="0" r="58699" t="0"/>
          <a:stretch/>
        </p:blipFill>
        <p:spPr>
          <a:xfrm>
            <a:off x="2753325" y="3215925"/>
            <a:ext cx="2956824" cy="243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5"/>
          <p:cNvSpPr/>
          <p:nvPr/>
        </p:nvSpPr>
        <p:spPr>
          <a:xfrm>
            <a:off x="5867950" y="3787725"/>
            <a:ext cx="19680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目標屬性=目標值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目標屬性≠目標值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9" name="Google Shape;1029;p105"/>
          <p:cNvSpPr/>
          <p:nvPr/>
        </p:nvSpPr>
        <p:spPr>
          <a:xfrm>
            <a:off x="5956725" y="4144775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05"/>
          <p:cNvSpPr/>
          <p:nvPr/>
        </p:nvSpPr>
        <p:spPr>
          <a:xfrm>
            <a:off x="5956725" y="4562575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3" name="Google Shape;413;p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1"/>
          <p:cNvSpPr txBox="1"/>
          <p:nvPr>
            <p:ph type="title"/>
          </p:nvPr>
        </p:nvSpPr>
        <p:spPr>
          <a:xfrm>
            <a:off x="3816300" y="2518525"/>
            <a:ext cx="48516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少子化時代...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如何克服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招生問題呢？</a:t>
            </a: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 rotWithShape="1">
          <a:blip r:embed="rId3">
            <a:alphaModFix/>
          </a:blip>
          <a:srcRect b="0" l="17918" r="17925" t="0"/>
          <a:stretch/>
        </p:blipFill>
        <p:spPr>
          <a:xfrm>
            <a:off x="831675" y="1423800"/>
            <a:ext cx="2777701" cy="432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6"/>
          <p:cNvSpPr txBox="1"/>
          <p:nvPr>
            <p:ph idx="1" type="body"/>
          </p:nvPr>
        </p:nvSpPr>
        <p:spPr>
          <a:xfrm>
            <a:off x="476250" y="20878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列舉所有候選的子超立方範圍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對每個</a:t>
            </a:r>
            <a:r>
              <a:rPr lang="zh-TW" u="sng"/>
              <a:t>數值型</a:t>
            </a:r>
            <a:r>
              <a:rPr lang="zh-TW"/>
              <a:t>的目標屬性來說</a:t>
            </a:r>
            <a:br>
              <a:rPr lang="zh-TW"/>
            </a:br>
            <a:r>
              <a:rPr lang="zh-TW"/>
              <a:t>產生子範圍                                         </a:t>
            </a:r>
            <a:br>
              <a:rPr lang="zh-TW"/>
            </a:br>
            <a:r>
              <a:rPr lang="zh-TW"/>
              <a:t>以及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               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𝛳則是去除極端值的百分位數，</a:t>
            </a:r>
            <a:r>
              <a:rPr lang="zh-TW"/>
              <a:t>p為案例編號最大值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對每個</a:t>
            </a:r>
            <a:r>
              <a:rPr lang="zh-TW" u="sng">
                <a:solidFill>
                  <a:schemeClr val="dk1"/>
                </a:solidFill>
              </a:rPr>
              <a:t>類別型</a:t>
            </a:r>
            <a:r>
              <a:rPr lang="zh-TW">
                <a:solidFill>
                  <a:schemeClr val="dk1"/>
                </a:solidFill>
              </a:rPr>
              <a:t>的目標屬性中 𝑚 值來說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產生子範圍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                          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8" name="Google Shape;1038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演算法流程A (2/6)</a:t>
            </a:r>
            <a:endParaRPr/>
          </a:p>
        </p:txBody>
      </p:sp>
      <p:sp>
        <p:nvSpPr>
          <p:cNvPr id="1039" name="Google Shape;1039;p10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040" name="Google Shape;104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149" y="3052875"/>
            <a:ext cx="2930553" cy="3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977" y="3501845"/>
            <a:ext cx="3526064" cy="3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050" y="3974175"/>
            <a:ext cx="1992626" cy="3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350" y="5259351"/>
            <a:ext cx="3549116" cy="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050" y="5755150"/>
            <a:ext cx="1992626" cy="3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產生子範圍集合為</a:t>
            </a:r>
            <a:br>
              <a:rPr lang="zh-TW">
                <a:solidFill>
                  <a:schemeClr val="dk1"/>
                </a:solidFill>
              </a:rPr>
            </a:b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3"/>
            </a:pPr>
            <a:r>
              <a:rPr lang="zh-TW"/>
              <a:t>定義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</a:t>
            </a:r>
            <a:endParaRPr/>
          </a:p>
        </p:txBody>
      </p:sp>
      <p:sp>
        <p:nvSpPr>
          <p:cNvPr id="1051" name="Google Shape;1051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2" name="Google Shape;1052;p1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演算法流程B (3/6)</a:t>
            </a:r>
            <a:endParaRPr/>
          </a:p>
        </p:txBody>
      </p:sp>
      <p:sp>
        <p:nvSpPr>
          <p:cNvPr id="1053" name="Google Shape;1053;p10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054" name="Google Shape;1054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75" y="3849275"/>
            <a:ext cx="5886372" cy="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5273" y="4428943"/>
            <a:ext cx="6264375" cy="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800" y="4836025"/>
            <a:ext cx="3563876" cy="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idx="1" type="body"/>
          </p:nvPr>
        </p:nvSpPr>
        <p:spPr>
          <a:xfrm>
            <a:off x="476250" y="1917775"/>
            <a:ext cx="8191500" cy="45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列舉所有候選的子超立方範圍</a:t>
            </a:r>
            <a:endParaRPr/>
          </a:p>
        </p:txBody>
      </p:sp>
      <p:sp>
        <p:nvSpPr>
          <p:cNvPr id="1063" name="Google Shape;1063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4" name="Google Shape;1064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 (4/6)</a:t>
            </a:r>
            <a:endParaRPr/>
          </a:p>
        </p:txBody>
      </p:sp>
      <p:sp>
        <p:nvSpPr>
          <p:cNvPr id="1065" name="Google Shape;1065;p1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066" name="Google Shape;106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25" y="2579013"/>
            <a:ext cx="5289275" cy="35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8"/>
          <p:cNvSpPr/>
          <p:nvPr/>
        </p:nvSpPr>
        <p:spPr>
          <a:xfrm>
            <a:off x="6565975" y="3692750"/>
            <a:ext cx="18552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目標屬性=目標值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目標屬性≠目標值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θ = 0.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8" name="Google Shape;1068;p108"/>
          <p:cNvSpPr/>
          <p:nvPr/>
        </p:nvSpPr>
        <p:spPr>
          <a:xfrm>
            <a:off x="6637175" y="3822475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/>
          <p:nvPr/>
        </p:nvSpPr>
        <p:spPr>
          <a:xfrm>
            <a:off x="6637175" y="4261550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125" y="3143850"/>
            <a:ext cx="7537133" cy="28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9"/>
          <p:cNvSpPr txBox="1"/>
          <p:nvPr>
            <p:ph idx="1" type="body"/>
          </p:nvPr>
        </p:nvSpPr>
        <p:spPr>
          <a:xfrm>
            <a:off x="476250" y="2271275"/>
            <a:ext cx="8191500" cy="4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評估每個候選子範圍符合 </a:t>
            </a:r>
            <a:r>
              <a:rPr lang="zh-TW">
                <a:solidFill>
                  <a:srgbClr val="0000FF"/>
                </a:solidFill>
              </a:rPr>
              <a:t>目標屬性=目標值</a:t>
            </a:r>
            <a:r>
              <a:rPr lang="zh-TW"/>
              <a:t> 的程度</a:t>
            </a:r>
            <a:endParaRPr/>
          </a:p>
        </p:txBody>
      </p:sp>
      <p:sp>
        <p:nvSpPr>
          <p:cNvPr id="1077" name="Google Shape;1077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8" name="Google Shape;1078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 (5/6)</a:t>
            </a:r>
            <a:endParaRPr/>
          </a:p>
        </p:txBody>
      </p:sp>
      <p:sp>
        <p:nvSpPr>
          <p:cNvPr id="1079" name="Google Shape;1079;p1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(Trainor, 2014)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10"/>
          <p:cNvSpPr txBox="1"/>
          <p:nvPr>
            <p:ph idx="1" type="body"/>
          </p:nvPr>
        </p:nvSpPr>
        <p:spPr>
          <a:xfrm>
            <a:off x="476250" y="2114925"/>
            <a:ext cx="8191500" cy="4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找出最適合的子範圍</a:t>
            </a:r>
            <a:endParaRPr/>
          </a:p>
        </p:txBody>
      </p:sp>
      <p:sp>
        <p:nvSpPr>
          <p:cNvPr id="1086" name="Google Shape;1086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7" name="Google Shape;1087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演算法流程 (6/6)</a:t>
            </a:r>
            <a:endParaRPr sz="3200"/>
          </a:p>
        </p:txBody>
      </p:sp>
      <p:sp>
        <p:nvSpPr>
          <p:cNvPr id="1088" name="Google Shape;1088;p1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089" name="Google Shape;10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25" y="2607878"/>
            <a:ext cx="7287401" cy="331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0"/>
          <p:cNvSpPr/>
          <p:nvPr/>
        </p:nvSpPr>
        <p:spPr>
          <a:xfrm>
            <a:off x="6572650" y="3660225"/>
            <a:ext cx="19680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⬤  目標屬性=目標值</a:t>
            </a:r>
            <a:endParaRPr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⯀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目標屬性≠目標值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110"/>
          <p:cNvSpPr/>
          <p:nvPr/>
        </p:nvSpPr>
        <p:spPr>
          <a:xfrm>
            <a:off x="6675450" y="3994613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0"/>
          <p:cNvSpPr/>
          <p:nvPr/>
        </p:nvSpPr>
        <p:spPr>
          <a:xfrm>
            <a:off x="6683125" y="4449038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9" name="Google Shape;1099;p111"/>
          <p:cNvSpPr txBox="1"/>
          <p:nvPr>
            <p:ph type="title"/>
          </p:nvPr>
        </p:nvSpPr>
        <p:spPr>
          <a:xfrm>
            <a:off x="4175250" y="904950"/>
            <a:ext cx="4492500" cy="53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800"/>
              <a:t>從30到45度之間切下去</a:t>
            </a:r>
            <a:endParaRPr b="0"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800"/>
              <a:t>就是這塊蛋糕</a:t>
            </a:r>
            <a:br>
              <a:rPr b="0" lang="zh-TW" sz="3800"/>
            </a:br>
            <a:r>
              <a:rPr b="0" lang="zh-TW" sz="3800">
                <a:solidFill>
                  <a:srgbClr val="0000FF"/>
                </a:solidFill>
              </a:rPr>
              <a:t>最美味</a:t>
            </a:r>
            <a:r>
              <a:rPr b="0" lang="zh-TW" sz="3800"/>
              <a:t>的精華了</a:t>
            </a:r>
            <a:endParaRPr b="0" sz="3800"/>
          </a:p>
        </p:txBody>
      </p:sp>
      <p:sp>
        <p:nvSpPr>
          <p:cNvPr id="1100" name="Google Shape;1100;p11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25" y="1621100"/>
            <a:ext cx="3470450" cy="34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11"/>
          <p:cNvSpPr/>
          <p:nvPr/>
        </p:nvSpPr>
        <p:spPr>
          <a:xfrm>
            <a:off x="5438900" y="12847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3" name="Google Shape;1103;p111"/>
          <p:cNvSpPr/>
          <p:nvPr/>
        </p:nvSpPr>
        <p:spPr>
          <a:xfrm>
            <a:off x="5489400" y="3603550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4" name="Google Shape;1104;p111"/>
          <p:cNvSpPr/>
          <p:nvPr/>
        </p:nvSpPr>
        <p:spPr>
          <a:xfrm>
            <a:off x="2185813" y="4862950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05" name="Google Shape;1105;p111"/>
          <p:cNvSpPr/>
          <p:nvPr/>
        </p:nvSpPr>
        <p:spPr>
          <a:xfrm>
            <a:off x="3693500" y="5677225"/>
            <a:ext cx="1199675" cy="559400"/>
          </a:xfrm>
          <a:custGeom>
            <a:rect b="b" l="l" r="r" t="t"/>
            <a:pathLst>
              <a:path extrusionOk="0" h="22376" w="47987">
                <a:moveTo>
                  <a:pt x="47987" y="0"/>
                </a:moveTo>
                <a:cubicBezTo>
                  <a:pt x="45114" y="2871"/>
                  <a:pt x="47643" y="8201"/>
                  <a:pt x="46476" y="12091"/>
                </a:cubicBezTo>
                <a:cubicBezTo>
                  <a:pt x="45373" y="15768"/>
                  <a:pt x="42463" y="19305"/>
                  <a:pt x="38919" y="20781"/>
                </a:cubicBezTo>
                <a:cubicBezTo>
                  <a:pt x="32183" y="23587"/>
                  <a:pt x="21076" y="19680"/>
                  <a:pt x="18515" y="12847"/>
                </a:cubicBezTo>
                <a:cubicBezTo>
                  <a:pt x="16823" y="8333"/>
                  <a:pt x="26749" y="2020"/>
                  <a:pt x="30606" y="4912"/>
                </a:cubicBezTo>
                <a:cubicBezTo>
                  <a:pt x="34568" y="7883"/>
                  <a:pt x="36615" y="16900"/>
                  <a:pt x="32495" y="19648"/>
                </a:cubicBezTo>
                <a:cubicBezTo>
                  <a:pt x="27842" y="22751"/>
                  <a:pt x="21463" y="21915"/>
                  <a:pt x="15870" y="21915"/>
                </a:cubicBezTo>
                <a:cubicBezTo>
                  <a:pt x="13222" y="21915"/>
                  <a:pt x="10053" y="23126"/>
                  <a:pt x="7935" y="21537"/>
                </a:cubicBezTo>
                <a:cubicBezTo>
                  <a:pt x="3022" y="17853"/>
                  <a:pt x="3408" y="10020"/>
                  <a:pt x="0" y="4912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2" name="Google Shape;1112;p112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</a:t>
            </a:r>
            <a:r>
              <a:rPr lang="zh-TW"/>
              <a:t>演算法比較</a:t>
            </a:r>
            <a:endParaRPr b="0" sz="2400"/>
          </a:p>
        </p:txBody>
      </p:sp>
      <p:sp>
        <p:nvSpPr>
          <p:cNvPr id="1113" name="Google Shape;1113;p112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這跟常聽到的Apriori有什麼不同？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0" name="Google Shape;1120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資料探勘的代名詞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Apriori</a:t>
            </a:r>
            <a:endParaRPr/>
          </a:p>
        </p:txBody>
      </p:sp>
      <p:sp>
        <p:nvSpPr>
          <p:cNvPr id="1121" name="Google Shape;1121;p11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13"/>
          <p:cNvSpPr txBox="1"/>
          <p:nvPr>
            <p:ph idx="1" type="body"/>
          </p:nvPr>
        </p:nvSpPr>
        <p:spPr>
          <a:xfrm>
            <a:off x="476250" y="2086375"/>
            <a:ext cx="8191500" cy="4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顧客購買商品關聯的經典演算法</a:t>
            </a:r>
            <a:endParaRPr/>
          </a:p>
        </p:txBody>
      </p:sp>
      <p:pic>
        <p:nvPicPr>
          <p:cNvPr id="1123" name="Google Shape;112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00" y="2822563"/>
            <a:ext cx="4018598" cy="2046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113"/>
          <p:cNvGrpSpPr/>
          <p:nvPr/>
        </p:nvGrpSpPr>
        <p:grpSpPr>
          <a:xfrm>
            <a:off x="807350" y="4722503"/>
            <a:ext cx="7943410" cy="1354022"/>
            <a:chOff x="807350" y="3968078"/>
            <a:chExt cx="7943410" cy="1354022"/>
          </a:xfrm>
        </p:grpSpPr>
        <p:sp>
          <p:nvSpPr>
            <p:cNvPr id="1125" name="Google Shape;1125;p113"/>
            <p:cNvSpPr/>
            <p:nvPr/>
          </p:nvSpPr>
          <p:spPr>
            <a:xfrm>
              <a:off x="8073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購買尿布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26" name="Google Shape;1126;p113"/>
            <p:cNvSpPr/>
            <p:nvPr/>
          </p:nvSpPr>
          <p:spPr>
            <a:xfrm rot="10800000">
              <a:off x="4194538" y="4669150"/>
              <a:ext cx="619500" cy="524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3"/>
            <p:cNvSpPr/>
            <p:nvPr/>
          </p:nvSpPr>
          <p:spPr>
            <a:xfrm>
              <a:off x="51557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購買啤酒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128" name="Google Shape;1128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9998">
              <a:off x="3396771" y="4061841"/>
              <a:ext cx="717190" cy="71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9" name="Google Shape;1129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99998">
              <a:off x="7929052" y="4051087"/>
              <a:ext cx="738699" cy="73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7" name="Google Shape;1137;p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Weka的Apriori</a:t>
            </a:r>
            <a:endParaRPr/>
          </a:p>
        </p:txBody>
      </p:sp>
      <p:sp>
        <p:nvSpPr>
          <p:cNvPr id="1138" name="Google Shape;1138;p1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900" y="2094400"/>
            <a:ext cx="5279850" cy="4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4"/>
          <p:cNvSpPr/>
          <p:nvPr/>
        </p:nvSpPr>
        <p:spPr>
          <a:xfrm>
            <a:off x="626775" y="1629700"/>
            <a:ext cx="2396100" cy="2259000"/>
          </a:xfrm>
          <a:prstGeom prst="wedgeRoundRectCallout">
            <a:avLst>
              <a:gd fmla="val 69709" name="adj1"/>
              <a:gd fmla="val 748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文字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41" name="Google Shape;114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25" y="1925750"/>
            <a:ext cx="20859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14"/>
          <p:cNvSpPr/>
          <p:nvPr/>
        </p:nvSpPr>
        <p:spPr>
          <a:xfrm>
            <a:off x="476250" y="54316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contact-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lenses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1143" name="Google Shape;1143;p114"/>
          <p:cNvGrpSpPr/>
          <p:nvPr/>
        </p:nvGrpSpPr>
        <p:grpSpPr>
          <a:xfrm>
            <a:off x="1259675" y="4105175"/>
            <a:ext cx="1315850" cy="1483200"/>
            <a:chOff x="6007700" y="2877025"/>
            <a:chExt cx="1315850" cy="1483200"/>
          </a:xfrm>
        </p:grpSpPr>
        <p:sp>
          <p:nvSpPr>
            <p:cNvPr id="1144" name="Google Shape;1144;p114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145" name="Google Shape;1145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15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數值型 或 類別型</a:t>
            </a:r>
            <a:endParaRPr/>
          </a:p>
        </p:txBody>
      </p:sp>
      <p:sp>
        <p:nvSpPr>
          <p:cNvPr id="1152" name="Google Shape;1152;p11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Apriori 先驗演算法</a:t>
            </a:r>
            <a:endParaRPr/>
          </a:p>
        </p:txBody>
      </p:sp>
      <p:sp>
        <p:nvSpPr>
          <p:cNvPr id="1153" name="Google Shape;1153;p115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HotSpot 熱點分析</a:t>
            </a:r>
            <a:endParaRPr/>
          </a:p>
        </p:txBody>
      </p:sp>
      <p:sp>
        <p:nvSpPr>
          <p:cNvPr id="1154" name="Google Shape;1154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5" name="Google Shape;1155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</a:t>
            </a:r>
            <a:r>
              <a:rPr lang="zh-TW"/>
              <a:t>接受的資料類型不同</a:t>
            </a:r>
            <a:endParaRPr/>
          </a:p>
        </p:txBody>
      </p:sp>
      <p:sp>
        <p:nvSpPr>
          <p:cNvPr id="1156" name="Google Shape;1156;p11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只能接受 類別</a:t>
            </a:r>
            <a:r>
              <a:rPr lang="zh-TW"/>
              <a:t>型</a:t>
            </a:r>
            <a:endParaRPr/>
          </a:p>
        </p:txBody>
      </p:sp>
      <p:sp>
        <p:nvSpPr>
          <p:cNvPr id="1157" name="Google Shape;1157;p115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00" y="3809300"/>
            <a:ext cx="3648075" cy="2000250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9" name="Google Shape;1159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275" y="3842625"/>
            <a:ext cx="2514600" cy="1933575"/>
          </a:xfrm>
          <a:prstGeom prst="rect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2" name="Google Shape;422;p6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2"/>
          <p:cNvSpPr txBox="1"/>
          <p:nvPr/>
        </p:nvSpPr>
        <p:spPr>
          <a:xfrm>
            <a:off x="476250" y="169425"/>
            <a:ext cx="81915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校長的指示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4" name="Google Shape;424;p62"/>
          <p:cNvSpPr txBox="1"/>
          <p:nvPr/>
        </p:nvSpPr>
        <p:spPr>
          <a:xfrm>
            <a:off x="0" y="5662588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「</a:t>
            </a:r>
            <a:r>
              <a:rPr b="1" lang="zh-TW" sz="3200">
                <a:solidFill>
                  <a:srgbClr val="FFFFFF"/>
                </a:solidFill>
              </a:rPr>
              <a:t>快找出學校特色！吸引招生！</a:t>
            </a:r>
            <a:r>
              <a:rPr b="1" lang="zh-TW" sz="3200">
                <a:solidFill>
                  <a:srgbClr val="FFFFFF"/>
                </a:solidFill>
              </a:rPr>
              <a:t>」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425" name="Google Shape;42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425" y="1594663"/>
            <a:ext cx="7271550" cy="39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116"/>
          <p:cNvPicPr preferRelativeResize="0"/>
          <p:nvPr/>
        </p:nvPicPr>
        <p:blipFill rotWithShape="1">
          <a:blip r:embed="rId3">
            <a:alphaModFix/>
          </a:blip>
          <a:srcRect b="17395" l="18464" r="21312" t="21461"/>
          <a:stretch/>
        </p:blipFill>
        <p:spPr>
          <a:xfrm>
            <a:off x="4918150" y="3211725"/>
            <a:ext cx="3212650" cy="28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7" name="Google Shape;1167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目的不同</a:t>
            </a:r>
            <a:endParaRPr/>
          </a:p>
        </p:txBody>
      </p:sp>
      <p:sp>
        <p:nvSpPr>
          <p:cNvPr id="1168" name="Google Shape;1168;p11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Apriori </a:t>
            </a:r>
            <a:r>
              <a:rPr lang="zh-TW"/>
              <a:t>先驗演算法</a:t>
            </a:r>
            <a:endParaRPr/>
          </a:p>
        </p:txBody>
      </p:sp>
      <p:sp>
        <p:nvSpPr>
          <p:cNvPr id="1169" name="Google Shape;1169;p11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沒有目標屬性 (探索式)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探索各種組合</a:t>
            </a:r>
            <a:endParaRPr/>
          </a:p>
        </p:txBody>
      </p:sp>
      <p:sp>
        <p:nvSpPr>
          <p:cNvPr id="1170" name="Google Shape;1170;p11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確定目標屬性 (監督式)</a:t>
            </a:r>
            <a:endParaRPr/>
          </a:p>
        </p:txBody>
      </p:sp>
      <p:sp>
        <p:nvSpPr>
          <p:cNvPr id="1171" name="Google Shape;1171;p11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HotSpot </a:t>
            </a:r>
            <a:r>
              <a:rPr lang="zh-TW"/>
              <a:t>熱點分析</a:t>
            </a:r>
            <a:endParaRPr/>
          </a:p>
        </p:txBody>
      </p:sp>
      <p:sp>
        <p:nvSpPr>
          <p:cNvPr id="1172" name="Google Shape;1172;p11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6"/>
          <p:cNvSpPr/>
          <p:nvPr/>
        </p:nvSpPr>
        <p:spPr>
          <a:xfrm>
            <a:off x="6215642" y="3389062"/>
            <a:ext cx="1288200" cy="22320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174" name="Google Shape;1174;p116"/>
          <p:cNvPicPr preferRelativeResize="0"/>
          <p:nvPr/>
        </p:nvPicPr>
        <p:blipFill rotWithShape="1">
          <a:blip r:embed="rId4">
            <a:alphaModFix/>
          </a:blip>
          <a:srcRect b="15016" l="0" r="0" t="0"/>
          <a:stretch/>
        </p:blipFill>
        <p:spPr>
          <a:xfrm>
            <a:off x="764725" y="3499850"/>
            <a:ext cx="3609975" cy="25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117"/>
          <p:cNvPicPr preferRelativeResize="0"/>
          <p:nvPr/>
        </p:nvPicPr>
        <p:blipFill rotWithShape="1">
          <a:blip r:embed="rId3">
            <a:alphaModFix/>
          </a:blip>
          <a:srcRect b="0" l="0" r="48893" t="53866"/>
          <a:stretch/>
        </p:blipFill>
        <p:spPr>
          <a:xfrm>
            <a:off x="5468450" y="3205860"/>
            <a:ext cx="2379251" cy="19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2" name="Google Shape;1182;p1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7"/>
          <p:cNvSpPr/>
          <p:nvPr/>
        </p:nvSpPr>
        <p:spPr>
          <a:xfrm>
            <a:off x="1206025" y="1348650"/>
            <a:ext cx="2459100" cy="1173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先驗演算法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Apriori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4" name="Google Shape;1184;p117"/>
          <p:cNvSpPr/>
          <p:nvPr/>
        </p:nvSpPr>
        <p:spPr>
          <a:xfrm>
            <a:off x="5233250" y="1348650"/>
            <a:ext cx="2886600" cy="1173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85" name="Google Shape;1185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525" y="396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625" y="463700"/>
            <a:ext cx="1085500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17"/>
          <p:cNvPicPr preferRelativeResize="0"/>
          <p:nvPr/>
        </p:nvPicPr>
        <p:blipFill rotWithShape="1">
          <a:blip r:embed="rId3">
            <a:alphaModFix/>
          </a:blip>
          <a:srcRect b="53866" l="0" r="48893" t="0"/>
          <a:stretch/>
        </p:blipFill>
        <p:spPr>
          <a:xfrm>
            <a:off x="1245950" y="3205852"/>
            <a:ext cx="2379251" cy="192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117"/>
          <p:cNvSpPr/>
          <p:nvPr/>
        </p:nvSpPr>
        <p:spPr>
          <a:xfrm>
            <a:off x="938500" y="4958100"/>
            <a:ext cx="2886600" cy="1040400"/>
          </a:xfrm>
          <a:prstGeom prst="wedgeRoundRectCallout">
            <a:avLst>
              <a:gd fmla="val -10518" name="adj1"/>
              <a:gd fmla="val -7076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太多組合了，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我不知道要看什麼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89" name="Google Shape;1189;p117"/>
          <p:cNvSpPr/>
          <p:nvPr/>
        </p:nvSpPr>
        <p:spPr>
          <a:xfrm rot="-5400000">
            <a:off x="2117425" y="2625350"/>
            <a:ext cx="636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117"/>
          <p:cNvSpPr/>
          <p:nvPr/>
        </p:nvSpPr>
        <p:spPr>
          <a:xfrm>
            <a:off x="5161000" y="4958100"/>
            <a:ext cx="2886600" cy="1040400"/>
          </a:xfrm>
          <a:prstGeom prst="wedgeRoundRectCallout">
            <a:avLst>
              <a:gd fmla="val -10518" name="adj1"/>
              <a:gd fmla="val -7076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我就想看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目標變項GP！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91" name="Google Shape;1191;p117"/>
          <p:cNvSpPr/>
          <p:nvPr/>
        </p:nvSpPr>
        <p:spPr>
          <a:xfrm rot="-5400000">
            <a:off x="6339925" y="2625350"/>
            <a:ext cx="636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8" name="Google Shape;1198;p11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熱點分析應用</a:t>
            </a:r>
            <a:r>
              <a:rPr lang="zh-TW">
                <a:solidFill>
                  <a:schemeClr val="dk1"/>
                </a:solidFill>
              </a:rPr>
              <a:t>：從</a:t>
            </a:r>
            <a:r>
              <a:rPr lang="zh-TW">
                <a:solidFill>
                  <a:schemeClr val="dk1"/>
                </a:solidFill>
              </a:rPr>
              <a:t>分群到關聯規則</a:t>
            </a:r>
            <a:endParaRPr/>
          </a:p>
        </p:txBody>
      </p:sp>
      <p:sp>
        <p:nvSpPr>
          <p:cNvPr id="1199" name="Google Shape;1199;p11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2.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6" name="Google Shape;1206;p1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還記得分群嗎？</a:t>
            </a:r>
            <a:endParaRPr/>
          </a:p>
        </p:txBody>
      </p:sp>
      <p:sp>
        <p:nvSpPr>
          <p:cNvPr id="1207" name="Google Shape;1207;p1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8" name="Google Shape;120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375" y="2094600"/>
            <a:ext cx="4589600" cy="3440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9" name="Google Shape;120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6" name="Google Shape;1216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分群比較表...能再簡化嗎？</a:t>
            </a:r>
            <a:endParaRPr/>
          </a:p>
        </p:txBody>
      </p:sp>
      <p:sp>
        <p:nvSpPr>
          <p:cNvPr id="1217" name="Google Shape;1217;p1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2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638" y="1783075"/>
            <a:ext cx="7076725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20"/>
          <p:cNvSpPr/>
          <p:nvPr/>
        </p:nvSpPr>
        <p:spPr>
          <a:xfrm>
            <a:off x="2399500" y="2448725"/>
            <a:ext cx="1960800" cy="1055100"/>
          </a:xfrm>
          <a:prstGeom prst="roundRect">
            <a:avLst>
              <a:gd fmla="val 303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221" name="Google Shape;1221;p120"/>
          <p:cNvPicPr preferRelativeResize="0"/>
          <p:nvPr/>
        </p:nvPicPr>
        <p:blipFill rotWithShape="1">
          <a:blip r:embed="rId4">
            <a:alphaModFix/>
          </a:blip>
          <a:srcRect b="53866" l="0" r="48893" t="0"/>
          <a:stretch/>
        </p:blipFill>
        <p:spPr>
          <a:xfrm>
            <a:off x="1033650" y="4077975"/>
            <a:ext cx="2880600" cy="233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22" name="Google Shape;1222;p120"/>
          <p:cNvSpPr txBox="1"/>
          <p:nvPr/>
        </p:nvSpPr>
        <p:spPr>
          <a:xfrm rot="-899919">
            <a:off x="1978526" y="4203005"/>
            <a:ext cx="2568815" cy="64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等等</a:t>
            </a:r>
            <a:endParaRPr b="1" sz="23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300">
                <a:latin typeface="Microsoft JhengHei"/>
                <a:ea typeface="Microsoft JhengHei"/>
                <a:cs typeface="Microsoft JhengHei"/>
                <a:sym typeface="Microsoft JhengHei"/>
              </a:rPr>
              <a:t>太多了！</a:t>
            </a:r>
            <a:endParaRPr b="1"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3" name="Google Shape;1223;p120"/>
          <p:cNvSpPr/>
          <p:nvPr/>
        </p:nvSpPr>
        <p:spPr>
          <a:xfrm>
            <a:off x="4713225" y="1491625"/>
            <a:ext cx="2628600" cy="3504000"/>
          </a:xfrm>
          <a:prstGeom prst="wedgeRoundRectCallout">
            <a:avLst>
              <a:gd fmla="val -75184" name="adj1"/>
              <a:gd fmla="val -135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第1群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100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筆數較多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大多為女性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家庭成員大多為3人以上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雙親大多分居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母親職業為其他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……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(總共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有19項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2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1" name="Google Shape;1231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像是...最有</a:t>
            </a:r>
            <a:r>
              <a:rPr lang="zh-TW"/>
              <a:t>代表性的</a:t>
            </a:r>
            <a:r>
              <a:rPr lang="zh-TW"/>
              <a:t>關聯規</a:t>
            </a:r>
            <a:r>
              <a:rPr lang="zh-TW"/>
              <a:t>則？</a:t>
            </a:r>
            <a:endParaRPr/>
          </a:p>
        </p:txBody>
      </p:sp>
      <p:sp>
        <p:nvSpPr>
          <p:cNvPr id="1232" name="Google Shape;1232;p12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21"/>
          <p:cNvSpPr/>
          <p:nvPr/>
        </p:nvSpPr>
        <p:spPr>
          <a:xfrm>
            <a:off x="1321761" y="3439475"/>
            <a:ext cx="3692100" cy="915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Gender=female &gt; 0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4" name="Google Shape;1234;p121"/>
          <p:cNvSpPr/>
          <p:nvPr/>
        </p:nvSpPr>
        <p:spPr>
          <a:xfrm rot="10800000">
            <a:off x="5379813" y="3634675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21"/>
          <p:cNvSpPr/>
          <p:nvPr/>
        </p:nvSpPr>
        <p:spPr>
          <a:xfrm>
            <a:off x="6320300" y="3439525"/>
            <a:ext cx="1987200" cy="915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Cluster = 1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6" name="Google Shape;1236;p121"/>
          <p:cNvSpPr/>
          <p:nvPr/>
        </p:nvSpPr>
        <p:spPr>
          <a:xfrm>
            <a:off x="578150" y="4687050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School=GP&gt; 0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7" name="Google Shape;1237;p121"/>
          <p:cNvSpPr/>
          <p:nvPr/>
        </p:nvSpPr>
        <p:spPr>
          <a:xfrm>
            <a:off x="2963350" y="2528900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StudyTime &gt; 1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8" name="Google Shape;1238;p121"/>
          <p:cNvSpPr/>
          <p:nvPr/>
        </p:nvSpPr>
        <p:spPr>
          <a:xfrm>
            <a:off x="2046600" y="5301825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Address=urban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9" name="Google Shape;1239;p121"/>
          <p:cNvSpPr/>
          <p:nvPr/>
        </p:nvSpPr>
        <p:spPr>
          <a:xfrm>
            <a:off x="641375" y="2273263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TravelTime&lt;= 1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0" name="Google Shape;1240;p121"/>
          <p:cNvSpPr/>
          <p:nvPr/>
        </p:nvSpPr>
        <p:spPr>
          <a:xfrm>
            <a:off x="3254275" y="4781750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Freetime &lt;= 3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1" name="Google Shape;1241;p121"/>
          <p:cNvSpPr/>
          <p:nvPr/>
        </p:nvSpPr>
        <p:spPr>
          <a:xfrm>
            <a:off x="3492225" y="1980275"/>
            <a:ext cx="2507100" cy="65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FamiSup=yes &gt; 0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22"/>
          <p:cNvSpPr txBox="1"/>
          <p:nvPr>
            <p:ph idx="1" type="body"/>
          </p:nvPr>
        </p:nvSpPr>
        <p:spPr>
          <a:xfrm>
            <a:off x="3692775" y="1783075"/>
            <a:ext cx="4974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下載與開啟檔案</a:t>
            </a:r>
            <a:r>
              <a:rPr lang="zh-TW"/>
              <a:t>：</a:t>
            </a:r>
            <a:br>
              <a:rPr lang="zh-TW"/>
            </a:br>
            <a:r>
              <a:rPr lang="zh-TW"/>
              <a:t>stu-sch-1 - train.ods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資料前處理：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關閉目標屬性</a:t>
            </a:r>
            <a:endParaRPr/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NominalToBoolean</a:t>
            </a:r>
            <a:endParaRPr/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再度關閉目標屬性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執行分群：AddCluster → CascadeSimpleKMeans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 strike="sngStrike"/>
              <a:t>檢視探勘結果：</a:t>
            </a:r>
            <a:br>
              <a:rPr lang="zh-TW" strike="sngStrike"/>
            </a:br>
            <a:r>
              <a:rPr lang="zh-TW" strike="sngStrike"/>
              <a:t>Weka分群結果分析器</a:t>
            </a:r>
            <a:endParaRPr strike="sngStrike"/>
          </a:p>
        </p:txBody>
      </p:sp>
      <p:sp>
        <p:nvSpPr>
          <p:cNvPr id="1248" name="Google Shape;1248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9" name="Google Shape;1249;p12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從分群到熱點分析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實作步驟A：分群</a:t>
            </a:r>
            <a:endParaRPr b="0" sz="2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2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1. 下載與開啟檔案 (4/4)</a:t>
            </a:r>
            <a:endParaRPr/>
          </a:p>
        </p:txBody>
      </p:sp>
      <p:sp>
        <p:nvSpPr>
          <p:cNvPr id="1257" name="Google Shape;1257;p12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9" name="Google Shape;1259;p1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0" name="Google Shape;126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62" name="Google Shape;1262;p123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1 - train.ods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1263" name="Google Shape;1263;p123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4" name="Google Shape;1264;p123"/>
          <p:cNvGrpSpPr/>
          <p:nvPr/>
        </p:nvGrpSpPr>
        <p:grpSpPr>
          <a:xfrm>
            <a:off x="6007700" y="2724625"/>
            <a:ext cx="1315850" cy="1483200"/>
            <a:chOff x="6007700" y="2877025"/>
            <a:chExt cx="1315850" cy="1483200"/>
          </a:xfrm>
        </p:grpSpPr>
        <p:sp>
          <p:nvSpPr>
            <p:cNvPr id="1265" name="Google Shape;1265;p123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266" name="Google Shape;1266;p1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2a. 資料前處理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關閉目標屬性</a:t>
            </a:r>
            <a:endParaRPr/>
          </a:p>
        </p:txBody>
      </p:sp>
      <p:sp>
        <p:nvSpPr>
          <p:cNvPr id="1273" name="Google Shape;1273;p1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將目標屬性Class</a:t>
            </a:r>
            <a:br>
              <a:rPr lang="zh-TW"/>
            </a:br>
            <a:r>
              <a:rPr lang="zh-TW"/>
              <a:t>改選為</a:t>
            </a:r>
            <a:r>
              <a:rPr lang="zh-TW" u="sng">
                <a:solidFill>
                  <a:srgbClr val="FF0000"/>
                </a:solidFill>
              </a:rPr>
              <a:t>No class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※ 探索性分析不使用目標屬性</a:t>
            </a:r>
            <a:endParaRPr sz="2200"/>
          </a:p>
        </p:txBody>
      </p:sp>
      <p:sp>
        <p:nvSpPr>
          <p:cNvPr id="1275" name="Google Shape;1275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6" name="Google Shape;1276;p1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124"/>
          <p:cNvPicPr preferRelativeResize="0"/>
          <p:nvPr/>
        </p:nvPicPr>
        <p:blipFill rotWithShape="1">
          <a:blip r:embed="rId3">
            <a:alphaModFix/>
          </a:blip>
          <a:srcRect b="0" l="28124" r="0" t="13517"/>
          <a:stretch/>
        </p:blipFill>
        <p:spPr>
          <a:xfrm>
            <a:off x="1" y="1791150"/>
            <a:ext cx="455279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24"/>
          <p:cNvSpPr/>
          <p:nvPr/>
        </p:nvSpPr>
        <p:spPr>
          <a:xfrm>
            <a:off x="1357225" y="4218550"/>
            <a:ext cx="2259900" cy="1900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79" name="Google Shape;1279;p124"/>
          <p:cNvSpPr/>
          <p:nvPr/>
        </p:nvSpPr>
        <p:spPr>
          <a:xfrm>
            <a:off x="1678225" y="35041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125"/>
          <p:cNvPicPr preferRelativeResize="0"/>
          <p:nvPr/>
        </p:nvPicPr>
        <p:blipFill rotWithShape="1">
          <a:blip r:embed="rId3">
            <a:alphaModFix/>
          </a:blip>
          <a:srcRect b="34832" l="0" r="48828" t="0"/>
          <a:stretch/>
        </p:blipFill>
        <p:spPr>
          <a:xfrm>
            <a:off x="533400" y="1791150"/>
            <a:ext cx="2472851" cy="27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8" name="Google Shape;1288;p1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(1/5)</a:t>
            </a:r>
            <a:endParaRPr/>
          </a:p>
        </p:txBody>
      </p:sp>
      <p:sp>
        <p:nvSpPr>
          <p:cNvPr id="1289" name="Google Shape;1289;p12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按Filter 底下的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找到篩選器</a:t>
            </a:r>
            <a:br>
              <a:rPr lang="zh-TW"/>
            </a:br>
            <a:r>
              <a:rPr lang="zh-TW" sz="2000" u="sng"/>
              <a:t>weka.filters.unsupervised</a:t>
            </a:r>
            <a:br>
              <a:rPr lang="zh-TW" sz="2000" u="sng"/>
            </a:br>
            <a:r>
              <a:rPr lang="zh-TW" sz="2000" u="sng"/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NominalToBinary</a:t>
            </a:r>
            <a:endParaRPr b="1" sz="2000" u="sng">
              <a:solidFill>
                <a:srgbClr val="FF0000"/>
              </a:solidFill>
            </a:endParaRPr>
          </a:p>
        </p:txBody>
      </p:sp>
      <p:grpSp>
        <p:nvGrpSpPr>
          <p:cNvPr id="1291" name="Google Shape;1291;p125"/>
          <p:cNvGrpSpPr/>
          <p:nvPr/>
        </p:nvGrpSpPr>
        <p:grpSpPr>
          <a:xfrm>
            <a:off x="1725865" y="2449900"/>
            <a:ext cx="2826948" cy="4053042"/>
            <a:chOff x="1725865" y="2449900"/>
            <a:chExt cx="2826948" cy="4053042"/>
          </a:xfrm>
        </p:grpSpPr>
        <p:sp>
          <p:nvSpPr>
            <p:cNvPr id="1292" name="Google Shape;1292;p125"/>
            <p:cNvSpPr/>
            <p:nvPr/>
          </p:nvSpPr>
          <p:spPr>
            <a:xfrm>
              <a:off x="1730975" y="2449900"/>
              <a:ext cx="2821800" cy="40530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3" name="Google Shape;1293;p125"/>
            <p:cNvGrpSpPr/>
            <p:nvPr/>
          </p:nvGrpSpPr>
          <p:grpSpPr>
            <a:xfrm>
              <a:off x="1725865" y="2474519"/>
              <a:ext cx="2826948" cy="4028424"/>
              <a:chOff x="1676400" y="2172138"/>
              <a:chExt cx="3181350" cy="4533450"/>
            </a:xfrm>
          </p:grpSpPr>
          <p:pic>
            <p:nvPicPr>
              <p:cNvPr id="1294" name="Google Shape;1294;p1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76400" y="2172138"/>
                <a:ext cx="3181350" cy="338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5" name="Google Shape;1295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66400" y="4048113"/>
                <a:ext cx="2876550" cy="2657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96" name="Google Shape;1296;p125"/>
          <p:cNvSpPr/>
          <p:nvPr/>
        </p:nvSpPr>
        <p:spPr>
          <a:xfrm>
            <a:off x="649925" y="2746425"/>
            <a:ext cx="6201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7" name="Google Shape;1297;p125"/>
          <p:cNvSpPr/>
          <p:nvPr/>
        </p:nvSpPr>
        <p:spPr>
          <a:xfrm>
            <a:off x="2531400" y="5173550"/>
            <a:ext cx="1128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8" name="Google Shape;1298;p125"/>
          <p:cNvSpPr/>
          <p:nvPr/>
        </p:nvSpPr>
        <p:spPr>
          <a:xfrm>
            <a:off x="970925" y="20320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99" name="Google Shape;1299;p125"/>
          <p:cNvSpPr/>
          <p:nvPr/>
        </p:nvSpPr>
        <p:spPr>
          <a:xfrm>
            <a:off x="3950400" y="5013355"/>
            <a:ext cx="602400" cy="594600"/>
          </a:xfrm>
          <a:prstGeom prst="wedgeEllipseCallout">
            <a:avLst>
              <a:gd fmla="val -74867" name="adj1"/>
              <a:gd fmla="val 14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兩間葡萄牙的學校</a:t>
            </a:r>
            <a:endParaRPr/>
          </a:p>
        </p:txBody>
      </p:sp>
      <p:sp>
        <p:nvSpPr>
          <p:cNvPr id="434" name="Google Shape;434;p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3"/>
          <p:cNvSpPr/>
          <p:nvPr/>
        </p:nvSpPr>
        <p:spPr>
          <a:xfrm>
            <a:off x="624675" y="1648050"/>
            <a:ext cx="1887300" cy="3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63"/>
          <p:cNvGrpSpPr/>
          <p:nvPr/>
        </p:nvGrpSpPr>
        <p:grpSpPr>
          <a:xfrm>
            <a:off x="4059174" y="1413243"/>
            <a:ext cx="4251164" cy="5005946"/>
            <a:chOff x="4408988" y="1825250"/>
            <a:chExt cx="3901225" cy="4593875"/>
          </a:xfrm>
        </p:grpSpPr>
        <p:pic>
          <p:nvPicPr>
            <p:cNvPr id="437" name="Google Shape;43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8988" y="1825250"/>
              <a:ext cx="3901225" cy="2325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09000" y="4150981"/>
              <a:ext cx="3901210" cy="2268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9" name="Google Shape;439;p63"/>
          <p:cNvSpPr/>
          <p:nvPr/>
        </p:nvSpPr>
        <p:spPr>
          <a:xfrm>
            <a:off x="3987200" y="3877300"/>
            <a:ext cx="3887100" cy="51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MS</a:t>
            </a:r>
            <a:r>
              <a:rPr lang="zh-TW" sz="2400">
                <a:solidFill>
                  <a:srgbClr val="FFFFFF"/>
                </a:solidFill>
              </a:rPr>
              <a:t>: Mousinho da Silveira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0" name="Google Shape;440;p63"/>
          <p:cNvSpPr/>
          <p:nvPr/>
        </p:nvSpPr>
        <p:spPr>
          <a:xfrm>
            <a:off x="3987200" y="1285600"/>
            <a:ext cx="3191700" cy="51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GP</a:t>
            </a:r>
            <a:r>
              <a:rPr lang="zh-TW" sz="2400">
                <a:solidFill>
                  <a:srgbClr val="FFFFFF"/>
                </a:solidFill>
              </a:rPr>
              <a:t>: Gabriel Pereira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41" name="Google Shape;441;p63"/>
          <p:cNvPicPr preferRelativeResize="0"/>
          <p:nvPr/>
        </p:nvPicPr>
        <p:blipFill rotWithShape="1">
          <a:blip r:embed="rId5">
            <a:alphaModFix/>
          </a:blip>
          <a:srcRect b="0" l="27230" r="0" t="0"/>
          <a:stretch/>
        </p:blipFill>
        <p:spPr>
          <a:xfrm>
            <a:off x="24200" y="1517075"/>
            <a:ext cx="364587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3"/>
          <p:cNvSpPr/>
          <p:nvPr/>
        </p:nvSpPr>
        <p:spPr>
          <a:xfrm>
            <a:off x="1703825" y="3036050"/>
            <a:ext cx="689100" cy="21471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6" name="Google Shape;1306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(1/5)</a:t>
            </a:r>
            <a:endParaRPr/>
          </a:p>
        </p:txBody>
      </p:sp>
      <p:sp>
        <p:nvSpPr>
          <p:cNvPr id="1307" name="Google Shape;1307;p12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8" name="Google Shape;1308;p126"/>
          <p:cNvPicPr preferRelativeResize="0"/>
          <p:nvPr/>
        </p:nvPicPr>
        <p:blipFill rotWithShape="1">
          <a:blip r:embed="rId3">
            <a:alphaModFix/>
          </a:blip>
          <a:srcRect b="0" l="0" r="14668" t="0"/>
          <a:stretch/>
        </p:blipFill>
        <p:spPr>
          <a:xfrm>
            <a:off x="389475" y="1650300"/>
            <a:ext cx="3640950" cy="48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2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按Filter 底下的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找到篩選器</a:t>
            </a:r>
            <a:br>
              <a:rPr lang="zh-TW"/>
            </a:br>
            <a:r>
              <a:rPr lang="zh-TW" sz="2000" u="sng"/>
              <a:t>weka.filters.unsupervised</a:t>
            </a:r>
            <a:br>
              <a:rPr lang="zh-TW" sz="2000" u="sng"/>
            </a:br>
            <a:r>
              <a:rPr lang="zh-TW" sz="2000" u="sng"/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NominalToBinary</a:t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1310" name="Google Shape;1310;p126"/>
          <p:cNvSpPr/>
          <p:nvPr/>
        </p:nvSpPr>
        <p:spPr>
          <a:xfrm>
            <a:off x="948550" y="1736400"/>
            <a:ext cx="2398500" cy="507900"/>
          </a:xfrm>
          <a:prstGeom prst="wedgeRoundRectCallout">
            <a:avLst>
              <a:gd fmla="val -43293" name="adj1"/>
              <a:gd fmla="val 1233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用錄影示範操作吧！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8" name="Google Shape;1318;p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(2/5)</a:t>
            </a:r>
            <a:endParaRPr/>
          </a:p>
        </p:txBody>
      </p:sp>
      <p:sp>
        <p:nvSpPr>
          <p:cNvPr id="1319" name="Google Shape;1319;p1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2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按下粗體字的篩選器名稱</a:t>
            </a:r>
            <a:br>
              <a:rPr lang="zh-TW"/>
            </a:br>
            <a:r>
              <a:rPr b="1" lang="zh-TW" u="sng">
                <a:solidFill>
                  <a:srgbClr val="FF0000"/>
                </a:solidFill>
              </a:rPr>
              <a:t>NominalToBinary</a:t>
            </a:r>
            <a:br>
              <a:rPr lang="zh-TW"/>
            </a:br>
            <a:r>
              <a:rPr lang="zh-TW"/>
              <a:t>開啟進階設定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1321" name="Google Shape;1321;p127"/>
          <p:cNvPicPr preferRelativeResize="0"/>
          <p:nvPr/>
        </p:nvPicPr>
        <p:blipFill rotWithShape="1">
          <a:blip r:embed="rId3">
            <a:alphaModFix/>
          </a:blip>
          <a:srcRect b="13517" l="0" r="36544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27"/>
          <p:cNvPicPr preferRelativeResize="0"/>
          <p:nvPr/>
        </p:nvPicPr>
        <p:blipFill rotWithShape="1">
          <a:blip r:embed="rId4">
            <a:alphaModFix/>
          </a:blip>
          <a:srcRect b="41965" l="0" r="33678" t="0"/>
          <a:stretch/>
        </p:blipFill>
        <p:spPr>
          <a:xfrm>
            <a:off x="1337700" y="3971150"/>
            <a:ext cx="3284975" cy="253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3" name="Google Shape;1323;p127"/>
          <p:cNvSpPr/>
          <p:nvPr/>
        </p:nvSpPr>
        <p:spPr>
          <a:xfrm>
            <a:off x="1337700" y="3086650"/>
            <a:ext cx="1097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24" name="Google Shape;1324;p127"/>
          <p:cNvSpPr/>
          <p:nvPr/>
        </p:nvSpPr>
        <p:spPr>
          <a:xfrm>
            <a:off x="1658700" y="2372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25" name="Google Shape;1325;p127"/>
          <p:cNvSpPr/>
          <p:nvPr/>
        </p:nvSpPr>
        <p:spPr>
          <a:xfrm flipH="1" rot="5400000">
            <a:off x="1611300" y="3548881"/>
            <a:ext cx="55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2" name="Google Shape;1332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(3/5)</a:t>
            </a:r>
            <a:endParaRPr/>
          </a:p>
        </p:txBody>
      </p:sp>
      <p:sp>
        <p:nvSpPr>
          <p:cNvPr id="1333" name="Google Shape;1333;p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28"/>
          <p:cNvSpPr txBox="1"/>
          <p:nvPr>
            <p:ph idx="2" type="body"/>
          </p:nvPr>
        </p:nvSpPr>
        <p:spPr>
          <a:xfrm>
            <a:off x="5486400" y="1791150"/>
            <a:ext cx="3453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將</a:t>
            </a:r>
            <a:r>
              <a:rPr lang="zh-TW">
                <a:solidFill>
                  <a:srgbClr val="FF0000"/>
                </a:solidFill>
              </a:rPr>
              <a:t>transformAllValues</a:t>
            </a:r>
            <a:r>
              <a:rPr lang="zh-TW"/>
              <a:t>設為</a:t>
            </a:r>
            <a:r>
              <a:rPr lang="zh-TW" u="sng">
                <a:solidFill>
                  <a:srgbClr val="FF0000"/>
                </a:solidFill>
              </a:rPr>
              <a:t>True</a:t>
            </a:r>
            <a:br>
              <a:rPr lang="zh-TW"/>
            </a:br>
            <a:r>
              <a:rPr lang="zh-TW"/>
              <a:t>執行虛擬變項轉換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35" name="Google Shape;1335;p12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5825"/>
            <a:ext cx="495300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28"/>
          <p:cNvSpPr/>
          <p:nvPr/>
        </p:nvSpPr>
        <p:spPr>
          <a:xfrm>
            <a:off x="845275" y="5450250"/>
            <a:ext cx="4526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38" name="Google Shape;1338;p128"/>
          <p:cNvSpPr/>
          <p:nvPr/>
        </p:nvSpPr>
        <p:spPr>
          <a:xfrm>
            <a:off x="2999250" y="5942650"/>
            <a:ext cx="120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39" name="Google Shape;1339;p128"/>
          <p:cNvSpPr/>
          <p:nvPr/>
        </p:nvSpPr>
        <p:spPr>
          <a:xfrm>
            <a:off x="533400" y="4744805"/>
            <a:ext cx="602400" cy="594600"/>
          </a:xfrm>
          <a:prstGeom prst="wedgeEllipseCallout">
            <a:avLst>
              <a:gd fmla="val 42775" name="adj1"/>
              <a:gd fmla="val 8255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40" name="Google Shape;1340;p128"/>
          <p:cNvSpPr/>
          <p:nvPr/>
        </p:nvSpPr>
        <p:spPr>
          <a:xfrm>
            <a:off x="4598075" y="5782455"/>
            <a:ext cx="602400" cy="594600"/>
          </a:xfrm>
          <a:prstGeom prst="wedgeEllipseCallout">
            <a:avLst>
              <a:gd fmla="val -117742" name="adj1"/>
              <a:gd fmla="val -31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7" name="Google Shape;1347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(4/5)</a:t>
            </a:r>
            <a:endParaRPr/>
          </a:p>
        </p:txBody>
      </p:sp>
      <p:sp>
        <p:nvSpPr>
          <p:cNvPr id="1348" name="Google Shape;1348;p12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9"/>
          <p:cNvSpPr txBox="1"/>
          <p:nvPr>
            <p:ph idx="2" type="body"/>
          </p:nvPr>
        </p:nvSpPr>
        <p:spPr>
          <a:xfrm>
            <a:off x="5486400" y="1791150"/>
            <a:ext cx="323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/>
              <a:t>按下</a:t>
            </a:r>
            <a:r>
              <a:rPr lang="zh-TW">
                <a:solidFill>
                  <a:srgbClr val="FF0000"/>
                </a:solidFill>
              </a:rPr>
              <a:t>Apply</a:t>
            </a:r>
            <a:br>
              <a:rPr lang="zh-TW"/>
            </a:br>
            <a:r>
              <a:rPr lang="zh-TW"/>
              <a:t>套用篩選器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50" name="Google Shape;1350;p12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1" name="Google Shape;1351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2" y="2047475"/>
            <a:ext cx="4881800" cy="419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29"/>
          <p:cNvSpPr/>
          <p:nvPr/>
        </p:nvSpPr>
        <p:spPr>
          <a:xfrm>
            <a:off x="4816725" y="3006075"/>
            <a:ext cx="49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53" name="Google Shape;1353;p129"/>
          <p:cNvSpPr/>
          <p:nvPr/>
        </p:nvSpPr>
        <p:spPr>
          <a:xfrm>
            <a:off x="4718400" y="216545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0" name="Google Shape;1360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(5/5)</a:t>
            </a:r>
            <a:endParaRPr/>
          </a:p>
        </p:txBody>
      </p:sp>
      <p:sp>
        <p:nvSpPr>
          <p:cNvPr id="1361" name="Google Shape;1361;p13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30"/>
          <p:cNvSpPr txBox="1"/>
          <p:nvPr>
            <p:ph idx="2" type="body"/>
          </p:nvPr>
        </p:nvSpPr>
        <p:spPr>
          <a:xfrm>
            <a:off x="5486400" y="1791150"/>
            <a:ext cx="323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56</a:t>
            </a:r>
            <a:br>
              <a:rPr lang="zh-TW"/>
            </a:br>
            <a:r>
              <a:rPr lang="zh-TW"/>
              <a:t>屬性數量增加</a:t>
            </a:r>
            <a:br>
              <a:rPr lang="zh-TW"/>
            </a:br>
            <a:r>
              <a:rPr lang="zh-TW"/>
              <a:t>從30變成56個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/>
              <a:t>類別型屬性</a:t>
            </a:r>
            <a:r>
              <a:rPr lang="zh-TW">
                <a:solidFill>
                  <a:schemeClr val="dk1"/>
                </a:solidFill>
              </a:rPr>
              <a:t>Gender</a:t>
            </a:r>
            <a:r>
              <a:rPr lang="zh-TW"/>
              <a:t>被轉換成兩個數值型屬性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lphaLcPeriod"/>
            </a:pPr>
            <a:r>
              <a:rPr lang="zh-TW" sz="2200" u="sng">
                <a:solidFill>
                  <a:srgbClr val="FF0000"/>
                </a:solidFill>
              </a:rPr>
              <a:t>Gender=female</a:t>
            </a:r>
            <a:endParaRPr sz="2200" u="sng">
              <a:solidFill>
                <a:srgbClr val="FF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lphaLcPeriod"/>
            </a:pPr>
            <a:r>
              <a:rPr lang="zh-TW" sz="2200" u="sng">
                <a:solidFill>
                  <a:srgbClr val="FF0000"/>
                </a:solidFill>
              </a:rPr>
              <a:t>Gender=male</a:t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1363" name="Google Shape;1363;p13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1" y="2047470"/>
            <a:ext cx="4881800" cy="4199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/>
          <p:nvPr/>
        </p:nvSpPr>
        <p:spPr>
          <a:xfrm>
            <a:off x="954075" y="4544000"/>
            <a:ext cx="1263300" cy="78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6" name="Google Shape;1366;p130"/>
          <p:cNvSpPr/>
          <p:nvPr/>
        </p:nvSpPr>
        <p:spPr>
          <a:xfrm>
            <a:off x="1284525" y="370115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67" name="Google Shape;1367;p130"/>
          <p:cNvSpPr/>
          <p:nvPr/>
        </p:nvSpPr>
        <p:spPr>
          <a:xfrm>
            <a:off x="2077100" y="3510650"/>
            <a:ext cx="7671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8" name="Google Shape;1368;p130"/>
          <p:cNvSpPr/>
          <p:nvPr/>
        </p:nvSpPr>
        <p:spPr>
          <a:xfrm>
            <a:off x="1973900" y="2681317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2c. 資料前處理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再次關閉目標屬性</a:t>
            </a:r>
            <a:endParaRPr/>
          </a:p>
        </p:txBody>
      </p:sp>
      <p:sp>
        <p:nvSpPr>
          <p:cNvPr id="1375" name="Google Shape;1375;p13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3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因為屬性修改了，Weka會自動幫你選擇目標屬性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這時候要記得關掉它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將目標屬性Class</a:t>
            </a:r>
            <a:br>
              <a:rPr lang="zh-TW"/>
            </a:br>
            <a:r>
              <a:rPr lang="zh-TW"/>
              <a:t>改選為</a:t>
            </a:r>
            <a:r>
              <a:rPr lang="zh-TW" u="sng">
                <a:solidFill>
                  <a:srgbClr val="FF0000"/>
                </a:solidFill>
              </a:rPr>
              <a:t>No class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※ 探索性分析不使用目標屬性</a:t>
            </a:r>
            <a:endParaRPr sz="2200"/>
          </a:p>
        </p:txBody>
      </p:sp>
      <p:sp>
        <p:nvSpPr>
          <p:cNvPr id="1377" name="Google Shape;1377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8" name="Google Shape;1378;p13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131"/>
          <p:cNvPicPr preferRelativeResize="0"/>
          <p:nvPr/>
        </p:nvPicPr>
        <p:blipFill rotWithShape="1">
          <a:blip r:embed="rId3">
            <a:alphaModFix/>
          </a:blip>
          <a:srcRect b="0" l="28124" r="0" t="13517"/>
          <a:stretch/>
        </p:blipFill>
        <p:spPr>
          <a:xfrm>
            <a:off x="1" y="1791150"/>
            <a:ext cx="455279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1"/>
          <p:cNvSpPr/>
          <p:nvPr/>
        </p:nvSpPr>
        <p:spPr>
          <a:xfrm>
            <a:off x="1357225" y="4218550"/>
            <a:ext cx="2259900" cy="1900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1" name="Google Shape;1381;p131"/>
          <p:cNvSpPr/>
          <p:nvPr/>
        </p:nvSpPr>
        <p:spPr>
          <a:xfrm>
            <a:off x="1678225" y="35041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9" name="Google Shape;1389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執行分群 (1/7)</a:t>
            </a:r>
            <a:endParaRPr/>
          </a:p>
        </p:txBody>
      </p:sp>
      <p:sp>
        <p:nvSpPr>
          <p:cNvPr id="1390" name="Google Shape;1390;p1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3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Filter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br>
              <a:rPr lang="zh-TW"/>
            </a:br>
            <a:r>
              <a:rPr lang="zh-TW" sz="2000" u="sng">
                <a:solidFill>
                  <a:schemeClr val="dk1"/>
                </a:solidFill>
              </a:rPr>
              <a:t>weka.filters.unsupervised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AddCluster</a:t>
            </a:r>
            <a:endParaRPr b="1" u="sng">
              <a:solidFill>
                <a:srgbClr val="FF0000"/>
              </a:solidFill>
            </a:endParaRPr>
          </a:p>
        </p:txBody>
      </p:sp>
      <p:pic>
        <p:nvPicPr>
          <p:cNvPr id="1392" name="Google Shape;1392;p132"/>
          <p:cNvPicPr preferRelativeResize="0"/>
          <p:nvPr/>
        </p:nvPicPr>
        <p:blipFill rotWithShape="1">
          <a:blip r:embed="rId3">
            <a:alphaModFix/>
          </a:blip>
          <a:srcRect b="0" l="0" r="26627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32"/>
          <p:cNvSpPr/>
          <p:nvPr/>
        </p:nvSpPr>
        <p:spPr>
          <a:xfrm>
            <a:off x="476250" y="255165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94" name="Google Shape;1394;p132"/>
          <p:cNvSpPr/>
          <p:nvPr/>
        </p:nvSpPr>
        <p:spPr>
          <a:xfrm>
            <a:off x="1301450" y="4135125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95" name="Google Shape;1395;p132"/>
          <p:cNvSpPr/>
          <p:nvPr/>
        </p:nvSpPr>
        <p:spPr>
          <a:xfrm>
            <a:off x="2286050" y="32362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1396" name="Google Shape;1396;p132"/>
          <p:cNvCxnSpPr/>
          <p:nvPr/>
        </p:nvCxnSpPr>
        <p:spPr>
          <a:xfrm>
            <a:off x="1000475" y="3030400"/>
            <a:ext cx="591000" cy="9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執行分群 (2/7)</a:t>
            </a:r>
            <a:endParaRPr/>
          </a:p>
        </p:txBody>
      </p:sp>
      <p:sp>
        <p:nvSpPr>
          <p:cNvPr id="1403" name="Google Shape;1403;p13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3"/>
          <p:cNvSpPr txBox="1"/>
          <p:nvPr>
            <p:ph idx="2" type="body"/>
          </p:nvPr>
        </p:nvSpPr>
        <p:spPr>
          <a:xfrm>
            <a:off x="5110050" y="1791150"/>
            <a:ext cx="3614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按下粗體字的篩選器名稱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AddCluster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1405" name="Google Shape;1405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6" name="Google Shape;1406;p13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7" name="Google Shape;1407;p133"/>
          <p:cNvPicPr preferRelativeResize="0"/>
          <p:nvPr/>
        </p:nvPicPr>
        <p:blipFill rotWithShape="1">
          <a:blip r:embed="rId3">
            <a:alphaModFix/>
          </a:blip>
          <a:srcRect b="26013" l="0" r="34136" t="0"/>
          <a:stretch/>
        </p:blipFill>
        <p:spPr>
          <a:xfrm>
            <a:off x="533396" y="1791150"/>
            <a:ext cx="4171951" cy="40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33"/>
          <p:cNvPicPr preferRelativeResize="0"/>
          <p:nvPr/>
        </p:nvPicPr>
        <p:blipFill rotWithShape="1">
          <a:blip r:embed="rId4">
            <a:alphaModFix/>
          </a:blip>
          <a:srcRect b="42092" l="0" r="34430" t="0"/>
          <a:stretch/>
        </p:blipFill>
        <p:spPr>
          <a:xfrm>
            <a:off x="1547800" y="4197550"/>
            <a:ext cx="3497500" cy="23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9" name="Google Shape;1409;p133"/>
          <p:cNvSpPr/>
          <p:nvPr/>
        </p:nvSpPr>
        <p:spPr>
          <a:xfrm>
            <a:off x="1337700" y="3086650"/>
            <a:ext cx="8382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10" name="Google Shape;1410;p133"/>
          <p:cNvSpPr/>
          <p:nvPr/>
        </p:nvSpPr>
        <p:spPr>
          <a:xfrm>
            <a:off x="1506900" y="23167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11" name="Google Shape;1411;p133"/>
          <p:cNvSpPr/>
          <p:nvPr/>
        </p:nvSpPr>
        <p:spPr>
          <a:xfrm flipH="1" rot="5400000">
            <a:off x="1611300" y="3548881"/>
            <a:ext cx="55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執行分群 (3/7)</a:t>
            </a:r>
            <a:endParaRPr/>
          </a:p>
        </p:txBody>
      </p:sp>
      <p:sp>
        <p:nvSpPr>
          <p:cNvPr id="1418" name="Google Shape;1418;p1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34"/>
          <p:cNvSpPr txBox="1"/>
          <p:nvPr>
            <p:ph idx="2" type="body"/>
          </p:nvPr>
        </p:nvSpPr>
        <p:spPr>
          <a:xfrm>
            <a:off x="5048625" y="1791150"/>
            <a:ext cx="3757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將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clusterer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分群演算法選擇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100" u="sng">
                <a:solidFill>
                  <a:schemeClr val="dk1"/>
                </a:solidFill>
              </a:rPr>
              <a:t>weka.clusterers</a:t>
            </a:r>
            <a:br>
              <a:rPr lang="zh-TW" sz="2100" u="sng">
                <a:solidFill>
                  <a:schemeClr val="dk1"/>
                </a:solidFill>
              </a:rPr>
            </a:br>
            <a:r>
              <a:rPr lang="zh-TW" sz="2100" u="sng">
                <a:solidFill>
                  <a:schemeClr val="dk1"/>
                </a:solidFill>
              </a:rPr>
              <a:t>.</a:t>
            </a:r>
            <a:r>
              <a:rPr b="1" lang="zh-TW" sz="2100" u="sng">
                <a:solidFill>
                  <a:srgbClr val="FF0000"/>
                </a:solidFill>
              </a:rPr>
              <a:t>CascadeSimpleKMeans</a:t>
            </a:r>
            <a:endParaRPr b="1" sz="2100" u="sng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※ 需安裝套件cascadeKMeans</a:t>
            </a:r>
            <a:endParaRPr sz="2000"/>
          </a:p>
        </p:txBody>
      </p:sp>
      <p:sp>
        <p:nvSpPr>
          <p:cNvPr id="1420" name="Google Shape;1420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1" name="Google Shape;1421;p1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134"/>
          <p:cNvGrpSpPr/>
          <p:nvPr/>
        </p:nvGrpSpPr>
        <p:grpSpPr>
          <a:xfrm>
            <a:off x="533398" y="2156324"/>
            <a:ext cx="4515231" cy="3370297"/>
            <a:chOff x="533400" y="2156325"/>
            <a:chExt cx="5334000" cy="3981450"/>
          </a:xfrm>
        </p:grpSpPr>
        <p:pic>
          <p:nvPicPr>
            <p:cNvPr id="1423" name="Google Shape;1423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156325"/>
              <a:ext cx="5334000" cy="3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34"/>
            <p:cNvSpPr/>
            <p:nvPr/>
          </p:nvSpPr>
          <p:spPr>
            <a:xfrm>
              <a:off x="2052075" y="3861350"/>
              <a:ext cx="2037600" cy="3573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425" name="Google Shape;1425;p134"/>
            <p:cNvSpPr/>
            <p:nvPr/>
          </p:nvSpPr>
          <p:spPr>
            <a:xfrm>
              <a:off x="3205751" y="5748025"/>
              <a:ext cx="1290000" cy="2742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426" name="Google Shape;1426;p134"/>
          <p:cNvSpPr/>
          <p:nvPr/>
        </p:nvSpPr>
        <p:spPr>
          <a:xfrm>
            <a:off x="3417388" y="5704555"/>
            <a:ext cx="602400" cy="594600"/>
          </a:xfrm>
          <a:prstGeom prst="wedgeEllipseCallout">
            <a:avLst>
              <a:gd fmla="val -56953" name="adj1"/>
              <a:gd fmla="val -752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27" name="Google Shape;1427;p134"/>
          <p:cNvSpPr/>
          <p:nvPr/>
        </p:nvSpPr>
        <p:spPr>
          <a:xfrm>
            <a:off x="2072250" y="2799830"/>
            <a:ext cx="602400" cy="594600"/>
          </a:xfrm>
          <a:prstGeom prst="wedgeEllipseCallout">
            <a:avLst>
              <a:gd fmla="val 45846" name="adj1"/>
              <a:gd fmla="val 665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執行分群 (4/7)</a:t>
            </a:r>
            <a:endParaRPr/>
          </a:p>
        </p:txBody>
      </p:sp>
      <p:sp>
        <p:nvSpPr>
          <p:cNvPr id="1434" name="Google Shape;1434;p13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35"/>
          <p:cNvSpPr txBox="1"/>
          <p:nvPr>
            <p:ph idx="2" type="body"/>
          </p:nvPr>
        </p:nvSpPr>
        <p:spPr>
          <a:xfrm>
            <a:off x="5349050" y="2240825"/>
            <a:ext cx="3375600" cy="4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按粗體字 </a:t>
            </a:r>
            <a:r>
              <a:rPr b="1" lang="zh-TW" sz="1900" u="sng">
                <a:solidFill>
                  <a:srgbClr val="FF0000"/>
                </a:solidFill>
              </a:rPr>
              <a:t>CascadeSimpleKMeans</a:t>
            </a:r>
            <a:br>
              <a:rPr lang="zh-TW" sz="1800"/>
            </a:br>
            <a:r>
              <a:rPr lang="zh-TW"/>
              <a:t>開啟進階設定</a:t>
            </a:r>
            <a:endParaRPr/>
          </a:p>
        </p:txBody>
      </p:sp>
      <p:sp>
        <p:nvSpPr>
          <p:cNvPr id="1436" name="Google Shape;1436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7" name="Google Shape;1437;p1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8" name="Google Shape;1438;p135"/>
          <p:cNvGrpSpPr/>
          <p:nvPr/>
        </p:nvGrpSpPr>
        <p:grpSpPr>
          <a:xfrm>
            <a:off x="533398" y="1791149"/>
            <a:ext cx="4515231" cy="3370297"/>
            <a:chOff x="533400" y="2156325"/>
            <a:chExt cx="5334000" cy="3981450"/>
          </a:xfrm>
        </p:grpSpPr>
        <p:pic>
          <p:nvPicPr>
            <p:cNvPr id="1439" name="Google Shape;1439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156325"/>
              <a:ext cx="5334000" cy="3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0" name="Google Shape;1440;p135"/>
            <p:cNvSpPr/>
            <p:nvPr/>
          </p:nvSpPr>
          <p:spPr>
            <a:xfrm>
              <a:off x="2699886" y="3861347"/>
              <a:ext cx="1389900" cy="3573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pic>
        <p:nvPicPr>
          <p:cNvPr id="1441" name="Google Shape;1441;p135"/>
          <p:cNvPicPr preferRelativeResize="0"/>
          <p:nvPr/>
        </p:nvPicPr>
        <p:blipFill rotWithShape="1">
          <a:blip r:embed="rId4">
            <a:alphaModFix/>
          </a:blip>
          <a:srcRect b="57628" l="0" r="50704" t="0"/>
          <a:stretch/>
        </p:blipFill>
        <p:spPr>
          <a:xfrm>
            <a:off x="3585150" y="4230649"/>
            <a:ext cx="2441576" cy="26273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2" name="Google Shape;1442;p135"/>
          <p:cNvSpPr/>
          <p:nvPr/>
        </p:nvSpPr>
        <p:spPr>
          <a:xfrm flipH="1" rot="2700000">
            <a:off x="3222813" y="3687741"/>
            <a:ext cx="51632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"/>
          <p:cNvSpPr txBox="1"/>
          <p:nvPr>
            <p:ph idx="1" type="body"/>
          </p:nvPr>
        </p:nvSpPr>
        <p:spPr>
          <a:xfrm>
            <a:off x="628700" y="3190824"/>
            <a:ext cx="2846100" cy="3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共15種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性別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就學理由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是否補習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學校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4"/>
          <p:cNvSpPr txBox="1"/>
          <p:nvPr>
            <p:ph idx="2" type="body"/>
          </p:nvPr>
        </p:nvSpPr>
        <p:spPr>
          <a:xfrm>
            <a:off x="5655152" y="3190824"/>
            <a:ext cx="2860200" cy="3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共18種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年齡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雙親教育程度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缺席次數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課堂成績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1" name="Google Shape;451;p64"/>
          <p:cNvSpPr txBox="1"/>
          <p:nvPr>
            <p:ph idx="3" type="subTitle"/>
          </p:nvPr>
        </p:nvSpPr>
        <p:spPr>
          <a:xfrm>
            <a:off x="629160" y="2100425"/>
            <a:ext cx="28545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Nominal Type</a:t>
            </a:r>
            <a:endParaRPr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類別型屬性</a:t>
            </a:r>
            <a:endParaRPr/>
          </a:p>
        </p:txBody>
      </p:sp>
      <p:sp>
        <p:nvSpPr>
          <p:cNvPr id="452" name="Google Shape;452;p64"/>
          <p:cNvSpPr txBox="1"/>
          <p:nvPr>
            <p:ph idx="4" type="subTitle"/>
          </p:nvPr>
        </p:nvSpPr>
        <p:spPr>
          <a:xfrm>
            <a:off x="5658826" y="2100425"/>
            <a:ext cx="28551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Numeric Type</a:t>
            </a:r>
            <a:endParaRPr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數值型屬性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學生成績資料集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4" name="Google Shape;454;p6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http://archive.ics.uci.edu/ml/datasets/Student+Performance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descr="slide user group account profile people human"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750" y="28822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628700" y="5749750"/>
            <a:ext cx="8083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完整的屬性說明請看論文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9" name="Google Shape;144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00" y="1748723"/>
            <a:ext cx="3763725" cy="469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執行分群 (5/7)</a:t>
            </a:r>
            <a:endParaRPr/>
          </a:p>
        </p:txBody>
      </p:sp>
      <p:sp>
        <p:nvSpPr>
          <p:cNvPr id="1451" name="Google Shape;1451;p1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如果沒有特別要修改的話，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/>
              <a:t>maxNumCluster: </a:t>
            </a:r>
            <a:r>
              <a:rPr lang="zh-TW">
                <a:solidFill>
                  <a:srgbClr val="FF0000"/>
                </a:solidFill>
              </a:rPr>
              <a:t>7</a:t>
            </a:r>
            <a:br>
              <a:rPr lang="zh-TW"/>
            </a:br>
            <a:r>
              <a:rPr lang="zh-TW"/>
              <a:t>最多分群數量</a:t>
            </a:r>
            <a:br>
              <a:rPr lang="zh-TW"/>
            </a:br>
            <a:r>
              <a:rPr lang="zh-TW"/>
              <a:t>minNumCluster: </a:t>
            </a:r>
            <a:r>
              <a:rPr lang="zh-TW">
                <a:solidFill>
                  <a:srgbClr val="FF0000"/>
                </a:solidFill>
              </a:rPr>
              <a:t>3</a:t>
            </a:r>
            <a:br>
              <a:rPr lang="zh-TW"/>
            </a:br>
            <a:r>
              <a:rPr lang="zh-TW"/>
              <a:t>最少分群數量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1452" name="Google Shape;1452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3" name="Google Shape;1453;p1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6"/>
          <p:cNvSpPr/>
          <p:nvPr/>
        </p:nvSpPr>
        <p:spPr>
          <a:xfrm>
            <a:off x="3749000" y="5564080"/>
            <a:ext cx="602400" cy="594600"/>
          </a:xfrm>
          <a:prstGeom prst="wedgeEllipseCallout">
            <a:avLst>
              <a:gd fmla="val -86599" name="adj1"/>
              <a:gd fmla="val 3589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55" name="Google Shape;1455;p136"/>
          <p:cNvSpPr/>
          <p:nvPr/>
        </p:nvSpPr>
        <p:spPr>
          <a:xfrm>
            <a:off x="1480674" y="4682025"/>
            <a:ext cx="1477800" cy="51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56" name="Google Shape;1456;p136"/>
          <p:cNvSpPr/>
          <p:nvPr/>
        </p:nvSpPr>
        <p:spPr>
          <a:xfrm>
            <a:off x="3263600" y="4433625"/>
            <a:ext cx="773400" cy="763500"/>
          </a:xfrm>
          <a:prstGeom prst="wedgeEllipseCallout">
            <a:avLst>
              <a:gd fmla="val -70727" name="adj1"/>
              <a:gd fmla="val 1327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6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3. 執行分群 (6/7)</a:t>
            </a:r>
            <a:endParaRPr/>
          </a:p>
        </p:txBody>
      </p:sp>
      <p:sp>
        <p:nvSpPr>
          <p:cNvPr id="1463" name="Google Shape;1463;p1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7"/>
          <p:cNvSpPr txBox="1"/>
          <p:nvPr>
            <p:ph idx="2" type="body"/>
          </p:nvPr>
        </p:nvSpPr>
        <p:spPr>
          <a:xfrm>
            <a:off x="6011275" y="1791150"/>
            <a:ext cx="2713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chemeClr val="dk1"/>
                </a:solidFill>
              </a:rPr>
              <a:t>按下</a:t>
            </a:r>
            <a:r>
              <a:rPr lang="zh-TW">
                <a:solidFill>
                  <a:srgbClr val="FF0000"/>
                </a:solidFill>
              </a:rPr>
              <a:t>Apply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chemeClr val="dk1"/>
                </a:solidFill>
              </a:rPr>
              <a:t>套用篩選器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6" name="Google Shape;1466;p1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91150"/>
            <a:ext cx="547787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37"/>
          <p:cNvSpPr/>
          <p:nvPr/>
        </p:nvSpPr>
        <p:spPr>
          <a:xfrm>
            <a:off x="5352500" y="2885225"/>
            <a:ext cx="49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9" name="Google Shape;1469;p137"/>
          <p:cNvSpPr/>
          <p:nvPr/>
        </p:nvSpPr>
        <p:spPr>
          <a:xfrm>
            <a:off x="5254175" y="204460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75" y="2071875"/>
            <a:ext cx="4349999" cy="40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3. 執行分群 (7/7)</a:t>
            </a:r>
            <a:endParaRPr/>
          </a:p>
        </p:txBody>
      </p:sp>
      <p:sp>
        <p:nvSpPr>
          <p:cNvPr id="1477" name="Google Shape;1477;p138"/>
          <p:cNvSpPr txBox="1"/>
          <p:nvPr>
            <p:ph idx="2" type="body"/>
          </p:nvPr>
        </p:nvSpPr>
        <p:spPr>
          <a:xfrm>
            <a:off x="5234900" y="1791150"/>
            <a:ext cx="3489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9"/>
            </a:pPr>
            <a:r>
              <a:rPr lang="zh-TW">
                <a:solidFill>
                  <a:srgbClr val="FF0000"/>
                </a:solidFill>
              </a:rPr>
              <a:t>Attributes: 57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屬性數量增加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從56變成57個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新增了</a:t>
            </a:r>
            <a:r>
              <a:rPr lang="zh-TW">
                <a:solidFill>
                  <a:srgbClr val="FF0000"/>
                </a:solidFill>
              </a:rPr>
              <a:t>cluster</a:t>
            </a:r>
            <a:r>
              <a:rPr lang="zh-TW">
                <a:solidFill>
                  <a:schemeClr val="dk1"/>
                </a:solidFill>
              </a:rPr>
              <a:t>類別型屬性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所有資料被分成</a:t>
            </a:r>
            <a:r>
              <a:rPr lang="zh-TW">
                <a:solidFill>
                  <a:srgbClr val="FF0000"/>
                </a:solidFill>
              </a:rPr>
              <a:t>3</a:t>
            </a:r>
            <a:r>
              <a:rPr lang="zh-TW">
                <a:solidFill>
                  <a:schemeClr val="dk1"/>
                </a:solidFill>
              </a:rPr>
              <a:t>群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cluster1</a:t>
            </a:r>
            <a:r>
              <a:rPr lang="zh-TW"/>
              <a:t>: 共210筆</a:t>
            </a:r>
            <a:br>
              <a:rPr b="1" lang="zh-TW">
                <a:solidFill>
                  <a:srgbClr val="FF0000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cluster2</a:t>
            </a:r>
            <a:r>
              <a:rPr lang="zh-TW"/>
              <a:t>: 共190筆</a:t>
            </a:r>
            <a:br>
              <a:rPr lang="zh-TW"/>
            </a:br>
            <a:r>
              <a:rPr b="1" lang="zh-TW">
                <a:solidFill>
                  <a:srgbClr val="FF0000"/>
                </a:solidFill>
              </a:rPr>
              <a:t>cluster3</a:t>
            </a:r>
            <a:r>
              <a:rPr lang="zh-TW">
                <a:solidFill>
                  <a:schemeClr val="dk1"/>
                </a:solidFill>
              </a:rPr>
              <a:t>: 共185筆</a:t>
            </a:r>
            <a:endParaRPr/>
          </a:p>
        </p:txBody>
      </p:sp>
      <p:sp>
        <p:nvSpPr>
          <p:cNvPr id="1478" name="Google Shape;1478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9" name="Google Shape;1479;p1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8"/>
          <p:cNvSpPr/>
          <p:nvPr/>
        </p:nvSpPr>
        <p:spPr>
          <a:xfrm>
            <a:off x="761207" y="5080847"/>
            <a:ext cx="885300" cy="217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81" name="Google Shape;1481;p138"/>
          <p:cNvSpPr/>
          <p:nvPr/>
        </p:nvSpPr>
        <p:spPr>
          <a:xfrm>
            <a:off x="995300" y="5425726"/>
            <a:ext cx="550500" cy="543300"/>
          </a:xfrm>
          <a:prstGeom prst="wedgeEllipseCallout">
            <a:avLst>
              <a:gd fmla="val 22489" name="adj1"/>
              <a:gd fmla="val -703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10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482" name="Google Shape;1482;p138"/>
          <p:cNvSpPr/>
          <p:nvPr/>
        </p:nvSpPr>
        <p:spPr>
          <a:xfrm>
            <a:off x="2779525" y="3747549"/>
            <a:ext cx="1983000" cy="543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83" name="Google Shape;1483;p138"/>
          <p:cNvSpPr/>
          <p:nvPr/>
        </p:nvSpPr>
        <p:spPr>
          <a:xfrm>
            <a:off x="4007566" y="2937999"/>
            <a:ext cx="550500" cy="543300"/>
          </a:xfrm>
          <a:prstGeom prst="wedgeEllipseCallout">
            <a:avLst>
              <a:gd fmla="val -14521" name="adj1"/>
              <a:gd fmla="val 796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11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484" name="Google Shape;1484;p138"/>
          <p:cNvSpPr/>
          <p:nvPr/>
        </p:nvSpPr>
        <p:spPr>
          <a:xfrm>
            <a:off x="1938036" y="3428097"/>
            <a:ext cx="609300" cy="207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85" name="Google Shape;1485;p138"/>
          <p:cNvSpPr/>
          <p:nvPr/>
        </p:nvSpPr>
        <p:spPr>
          <a:xfrm>
            <a:off x="1811535" y="2678825"/>
            <a:ext cx="550500" cy="5433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3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執行關聯規則探勘：HotSpot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AutoNum type="alphaLcPeriod"/>
            </a:pPr>
            <a:r>
              <a:rPr lang="zh-TW" sz="2200">
                <a:solidFill>
                  <a:schemeClr val="accent2"/>
                </a:solidFill>
              </a:rPr>
              <a:t>分析第1個目標屬性 (cluster 1)</a:t>
            </a:r>
            <a:endParaRPr sz="2200">
              <a:solidFill>
                <a:schemeClr val="accent2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AutoNum type="alphaLcPeriod"/>
            </a:pPr>
            <a:r>
              <a:rPr lang="zh-TW" sz="2200">
                <a:solidFill>
                  <a:schemeClr val="accent2"/>
                </a:solidFill>
              </a:rPr>
              <a:t>分析第2個目標屬性 (cluster 2)</a:t>
            </a:r>
            <a:endParaRPr sz="2200">
              <a:solidFill>
                <a:schemeClr val="accent2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200"/>
              <a:buAutoNum type="alphaLcPeriod"/>
            </a:pPr>
            <a:r>
              <a:rPr lang="zh-TW" sz="2200">
                <a:solidFill>
                  <a:schemeClr val="accent2"/>
                </a:solidFill>
              </a:rPr>
              <a:t>分析第3個目標屬性 (cluster 3)</a:t>
            </a:r>
            <a:endParaRPr sz="2200">
              <a:solidFill>
                <a:schemeClr val="accent2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分析探勘結果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3" name="Google Shape;1493;p13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從分群到熱點分析</a:t>
            </a:r>
            <a:endParaRPr b="0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實作步驟B：</a:t>
            </a:r>
            <a:r>
              <a:rPr lang="zh-TW"/>
              <a:t>熱點分析</a:t>
            </a:r>
            <a:endParaRPr/>
          </a:p>
        </p:txBody>
      </p:sp>
      <p:sp>
        <p:nvSpPr>
          <p:cNvPr id="1494" name="Google Shape;1494;p13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自己做！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25" y="1818800"/>
            <a:ext cx="4019400" cy="46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40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進階設定：cluster=cluster1</a:t>
            </a:r>
            <a:endParaRPr/>
          </a:p>
        </p:txBody>
      </p:sp>
      <p:sp>
        <p:nvSpPr>
          <p:cNvPr id="1503" name="Google Shape;1503;p1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40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/>
              <a:t>請設定以下參數：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maxBranchingFactor: </a:t>
            </a:r>
            <a:r>
              <a:rPr lang="zh-TW" sz="2000" u="sng">
                <a:solidFill>
                  <a:srgbClr val="FF0000"/>
                </a:solidFill>
              </a:rPr>
              <a:t>57</a:t>
            </a:r>
            <a:br>
              <a:rPr lang="zh-TW" sz="2000"/>
            </a:br>
            <a:r>
              <a:rPr lang="zh-TW" sz="2000"/>
              <a:t>屬性</a:t>
            </a:r>
            <a:r>
              <a:rPr lang="zh-TW" sz="2000">
                <a:solidFill>
                  <a:schemeClr val="dk1"/>
                </a:solidFill>
              </a:rPr>
              <a:t>分支最大值，請輸入屬性數量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maxRuleLength: </a:t>
            </a:r>
            <a:r>
              <a:rPr lang="zh-TW" sz="2000" u="sng">
                <a:solidFill>
                  <a:srgbClr val="FF0000"/>
                </a:solidFill>
              </a:rPr>
              <a:t>1</a:t>
            </a:r>
            <a:br>
              <a:rPr lang="zh-TW" sz="2000"/>
            </a:br>
            <a:r>
              <a:rPr lang="zh-TW" sz="2000"/>
              <a:t>規則長度最大值，數值越大，前提條件越複雜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outputRules: </a:t>
            </a:r>
            <a:r>
              <a:rPr lang="zh-TW" sz="2000" u="sng">
                <a:solidFill>
                  <a:srgbClr val="FF0000"/>
                </a:solidFill>
              </a:rPr>
              <a:t>True</a:t>
            </a:r>
            <a:br>
              <a:rPr lang="zh-TW" sz="2000"/>
            </a:br>
            <a:r>
              <a:rPr lang="zh-TW" sz="2000"/>
              <a:t>顯示關聯規則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target: </a:t>
            </a:r>
            <a:r>
              <a:rPr lang="zh-TW" sz="2000" u="sng"/>
              <a:t>last</a:t>
            </a:r>
            <a:br>
              <a:rPr lang="zh-TW" sz="2000" u="sng"/>
            </a:br>
            <a:r>
              <a:rPr lang="zh-TW" sz="2000"/>
              <a:t>目標屬性最後一項(cluster)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targetIndex: </a:t>
            </a:r>
            <a:r>
              <a:rPr lang="zh-TW" sz="2000" u="sng"/>
              <a:t>first</a:t>
            </a:r>
            <a:br>
              <a:rPr lang="zh-TW" sz="2000" u="sng"/>
            </a:br>
            <a:r>
              <a:rPr lang="zh-TW" sz="2000"/>
              <a:t>目標值的索引 (第一個=cluster1)</a:t>
            </a:r>
            <a:endParaRPr sz="2000"/>
          </a:p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/>
              <a:t> 離開進階設定</a:t>
            </a:r>
            <a:endParaRPr sz="2200"/>
          </a:p>
        </p:txBody>
      </p:sp>
      <p:sp>
        <p:nvSpPr>
          <p:cNvPr id="1505" name="Google Shape;1505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6" name="Google Shape;1506;p1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40"/>
          <p:cNvSpPr/>
          <p:nvPr/>
        </p:nvSpPr>
        <p:spPr>
          <a:xfrm>
            <a:off x="580100" y="3409350"/>
            <a:ext cx="1868400" cy="62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08" name="Google Shape;1508;p140"/>
          <p:cNvSpPr/>
          <p:nvPr/>
        </p:nvSpPr>
        <p:spPr>
          <a:xfrm>
            <a:off x="336175" y="3118500"/>
            <a:ext cx="4167000" cy="2950800"/>
          </a:xfrm>
          <a:prstGeom prst="roundRect">
            <a:avLst>
              <a:gd fmla="val 355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09" name="Google Shape;1509;p140"/>
          <p:cNvSpPr/>
          <p:nvPr/>
        </p:nvSpPr>
        <p:spPr>
          <a:xfrm>
            <a:off x="580100" y="4574200"/>
            <a:ext cx="186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10" name="Google Shape;1510;p140"/>
          <p:cNvSpPr/>
          <p:nvPr/>
        </p:nvSpPr>
        <p:spPr>
          <a:xfrm>
            <a:off x="589475" y="5180600"/>
            <a:ext cx="1868400" cy="546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11" name="Google Shape;1511;p140"/>
          <p:cNvSpPr/>
          <p:nvPr/>
        </p:nvSpPr>
        <p:spPr>
          <a:xfrm>
            <a:off x="2457875" y="6130175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12" name="Google Shape;1512;p140"/>
          <p:cNvSpPr/>
          <p:nvPr/>
        </p:nvSpPr>
        <p:spPr>
          <a:xfrm>
            <a:off x="3601450" y="52726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513" name="Google Shape;1513;p140"/>
          <p:cNvSpPr/>
          <p:nvPr/>
        </p:nvSpPr>
        <p:spPr>
          <a:xfrm>
            <a:off x="2522575" y="24630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熱點分析結果 (1/4)</a:t>
            </a:r>
            <a:endParaRPr/>
          </a:p>
        </p:txBody>
      </p:sp>
      <p:sp>
        <p:nvSpPr>
          <p:cNvPr id="1520" name="Google Shape;1520;p141"/>
          <p:cNvSpPr txBox="1"/>
          <p:nvPr>
            <p:ph idx="5" type="body"/>
          </p:nvPr>
        </p:nvSpPr>
        <p:spPr>
          <a:xfrm>
            <a:off x="6002600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Address=rural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Address=urban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Internet=no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Internet=yes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&lt;= 1</a:t>
            </a:r>
            <a:endParaRPr sz="2000"/>
          </a:p>
        </p:txBody>
      </p:sp>
      <p:sp>
        <p:nvSpPr>
          <p:cNvPr id="1521" name="Google Shape;1521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2" name="Google Shape;1522;p141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Gender=female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Gender=male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StudyTime &gt; 1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Freetime &lt;=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TravelTime &lt;= 1</a:t>
            </a:r>
            <a:endParaRPr sz="2000"/>
          </a:p>
        </p:txBody>
      </p:sp>
      <p:sp>
        <p:nvSpPr>
          <p:cNvPr id="1523" name="Google Shape;1523;p141"/>
          <p:cNvSpPr txBox="1"/>
          <p:nvPr>
            <p:ph idx="2" type="body"/>
          </p:nvPr>
        </p:nvSpPr>
        <p:spPr>
          <a:xfrm>
            <a:off x="3190725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Gender=female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Gender=male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AlcWeeken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AlcWorkday &gt; 1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&lt;= 0</a:t>
            </a:r>
            <a:endParaRPr sz="2000"/>
          </a:p>
        </p:txBody>
      </p:sp>
      <p:sp>
        <p:nvSpPr>
          <p:cNvPr id="1524" name="Google Shape;1524;p141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cluster1</a:t>
            </a:r>
            <a:endParaRPr/>
          </a:p>
        </p:txBody>
      </p:sp>
      <p:sp>
        <p:nvSpPr>
          <p:cNvPr id="1525" name="Google Shape;1525;p141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cluster2</a:t>
            </a:r>
            <a:endParaRPr/>
          </a:p>
        </p:txBody>
      </p:sp>
      <p:sp>
        <p:nvSpPr>
          <p:cNvPr id="1526" name="Google Shape;1526;p141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cluster3</a:t>
            </a:r>
            <a:endParaRPr/>
          </a:p>
        </p:txBody>
      </p:sp>
      <p:sp>
        <p:nvSpPr>
          <p:cNvPr id="1527" name="Google Shape;1527;p14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熱點分析結果 (2/4)</a:t>
            </a:r>
            <a:endParaRPr/>
          </a:p>
        </p:txBody>
      </p:sp>
      <p:sp>
        <p:nvSpPr>
          <p:cNvPr id="1534" name="Google Shape;1534;p142"/>
          <p:cNvSpPr txBox="1"/>
          <p:nvPr>
            <p:ph idx="5" type="body"/>
          </p:nvPr>
        </p:nvSpPr>
        <p:spPr>
          <a:xfrm>
            <a:off x="6002600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School=GP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School=MS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Address=rural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Address=urban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Internet=no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Internet=yes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&lt;= 1</a:t>
            </a:r>
            <a:endParaRPr sz="2000"/>
          </a:p>
        </p:txBody>
      </p:sp>
      <p:sp>
        <p:nvSpPr>
          <p:cNvPr id="1535" name="Google Shape;1535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6" name="Google Shape;1536;p142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Gender=female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Gender=male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School=GP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School=MS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StudyTime &gt; 1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Freetime &lt;=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TravelTime &lt;= 1</a:t>
            </a:r>
            <a:endParaRPr sz="2000"/>
          </a:p>
        </p:txBody>
      </p:sp>
      <p:sp>
        <p:nvSpPr>
          <p:cNvPr id="1537" name="Google Shape;1537;p142"/>
          <p:cNvSpPr txBox="1"/>
          <p:nvPr>
            <p:ph idx="2" type="body"/>
          </p:nvPr>
        </p:nvSpPr>
        <p:spPr>
          <a:xfrm>
            <a:off x="3190725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Gender=female &lt;= 0</a:t>
            </a:r>
            <a:endParaRPr sz="2000"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Gender=male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AlcWeeken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AlcWorkday &gt; 1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School=GP &gt; 0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D9D9D9"/>
                </a:highlight>
              </a:rPr>
              <a:t>School=MS &lt;= 0</a:t>
            </a:r>
            <a:endParaRPr sz="2000">
              <a:highlight>
                <a:srgbClr val="D9D9D9"/>
              </a:highlight>
            </a:endParaRPr>
          </a:p>
        </p:txBody>
      </p:sp>
      <p:sp>
        <p:nvSpPr>
          <p:cNvPr id="1538" name="Google Shape;1538;p142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cluster1</a:t>
            </a:r>
            <a:endParaRPr/>
          </a:p>
        </p:txBody>
      </p:sp>
      <p:sp>
        <p:nvSpPr>
          <p:cNvPr id="1539" name="Google Shape;1539;p142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cluster2</a:t>
            </a:r>
            <a:endParaRPr/>
          </a:p>
        </p:txBody>
      </p:sp>
      <p:sp>
        <p:nvSpPr>
          <p:cNvPr id="1540" name="Google Shape;1540;p142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cluster3</a:t>
            </a:r>
            <a:endParaRPr/>
          </a:p>
        </p:txBody>
      </p:sp>
      <p:sp>
        <p:nvSpPr>
          <p:cNvPr id="1541" name="Google Shape;1541;p14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42"/>
          <p:cNvSpPr/>
          <p:nvPr/>
        </p:nvSpPr>
        <p:spPr>
          <a:xfrm>
            <a:off x="553125" y="2551325"/>
            <a:ext cx="2629200" cy="860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3" name="Google Shape;1543;p142"/>
          <p:cNvSpPr/>
          <p:nvPr/>
        </p:nvSpPr>
        <p:spPr>
          <a:xfrm>
            <a:off x="3232775" y="3633900"/>
            <a:ext cx="4613100" cy="1243800"/>
          </a:xfrm>
          <a:prstGeom prst="wedgeRoundRectCallout">
            <a:avLst>
              <a:gd fmla="val -48613" name="adj1"/>
              <a:gd fmla="val -6576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二元類別常出現的對立規則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選擇「&gt; 0」來解釋即可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熱點分析結果 (3/4)</a:t>
            </a:r>
            <a:endParaRPr/>
          </a:p>
        </p:txBody>
      </p:sp>
      <p:sp>
        <p:nvSpPr>
          <p:cNvPr id="1550" name="Google Shape;1550;p143"/>
          <p:cNvSpPr txBox="1"/>
          <p:nvPr>
            <p:ph idx="5" type="body"/>
          </p:nvPr>
        </p:nvSpPr>
        <p:spPr>
          <a:xfrm>
            <a:off x="6002600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Address=rural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Address=urban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Internet=no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Internet=yes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&lt;= 1</a:t>
            </a:r>
            <a:endParaRPr sz="2000"/>
          </a:p>
        </p:txBody>
      </p:sp>
      <p:sp>
        <p:nvSpPr>
          <p:cNvPr id="1551" name="Google Shape;1551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2" name="Google Shape;1552;p14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Gender=female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Gender=male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highlight>
                  <a:srgbClr val="FFFF00"/>
                </a:highlight>
              </a:rPr>
              <a:t>StudyTime &gt; 1</a:t>
            </a:r>
            <a:endParaRPr sz="2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Freetime &lt;=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TravelTime &lt;= 1</a:t>
            </a:r>
            <a:endParaRPr sz="2000"/>
          </a:p>
        </p:txBody>
      </p:sp>
      <p:sp>
        <p:nvSpPr>
          <p:cNvPr id="1553" name="Google Shape;1553;p143"/>
          <p:cNvSpPr txBox="1"/>
          <p:nvPr>
            <p:ph idx="2" type="body"/>
          </p:nvPr>
        </p:nvSpPr>
        <p:spPr>
          <a:xfrm>
            <a:off x="3190725" y="2439825"/>
            <a:ext cx="28041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Gender=female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Gender=male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AlcWeeken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MonEdu &gt; 3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AlcWorkday &gt; 1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School=GP &gt;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&lt;= 0</a:t>
            </a:r>
            <a:endParaRPr sz="2000"/>
          </a:p>
        </p:txBody>
      </p:sp>
      <p:sp>
        <p:nvSpPr>
          <p:cNvPr id="1554" name="Google Shape;1554;p143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cluster1</a:t>
            </a:r>
            <a:endParaRPr/>
          </a:p>
        </p:txBody>
      </p:sp>
      <p:sp>
        <p:nvSpPr>
          <p:cNvPr id="1555" name="Google Shape;1555;p143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cluster2</a:t>
            </a:r>
            <a:endParaRPr/>
          </a:p>
        </p:txBody>
      </p:sp>
      <p:sp>
        <p:nvSpPr>
          <p:cNvPr id="1556" name="Google Shape;1556;p143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cluster3</a:t>
            </a:r>
            <a:endParaRPr/>
          </a:p>
        </p:txBody>
      </p:sp>
      <p:sp>
        <p:nvSpPr>
          <p:cNvPr id="1557" name="Google Shape;1557;p143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43"/>
          <p:cNvSpPr/>
          <p:nvPr/>
        </p:nvSpPr>
        <p:spPr>
          <a:xfrm>
            <a:off x="3232775" y="1960775"/>
            <a:ext cx="5402100" cy="3807900"/>
          </a:xfrm>
          <a:prstGeom prst="wedgeRoundRectCallout">
            <a:avLst>
              <a:gd fmla="val -63501" name="adj1"/>
              <a:gd fmla="val 1412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StudyTime介於1~4之間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StudyTime &gt; 1範圍會不會太大了？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藍色為cluster1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59" name="Google Shape;155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25" y="3236125"/>
            <a:ext cx="37528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熱點分析結果 (4/4)</a:t>
            </a:r>
            <a:endParaRPr/>
          </a:p>
        </p:txBody>
      </p:sp>
      <p:sp>
        <p:nvSpPr>
          <p:cNvPr id="1566" name="Google Shape;1566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67" name="Google Shape;1567;p144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</a:rPr>
              <a:t>Gender=female &gt; 0</a:t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Gender=male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</a:rPr>
              <a:t>School=GP &gt; 0</a:t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School=MS &lt;= 0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38761D"/>
                </a:solidFill>
              </a:rPr>
              <a:t>StudyTime &gt; 1</a:t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</a:rPr>
              <a:t>Freetime &lt;= 3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0000"/>
                </a:solidFill>
              </a:rPr>
              <a:t>TravelTime &lt;= 1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568" name="Google Shape;1568;p144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=&gt; cluster1</a:t>
            </a:r>
            <a:endParaRPr/>
          </a:p>
        </p:txBody>
      </p:sp>
      <p:sp>
        <p:nvSpPr>
          <p:cNvPr id="1569" name="Google Shape;1569;p144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0" name="Google Shape;1570;p144"/>
          <p:cNvPicPr preferRelativeResize="0"/>
          <p:nvPr/>
        </p:nvPicPr>
        <p:blipFill rotWithShape="1">
          <a:blip r:embed="rId3">
            <a:alphaModFix/>
          </a:blip>
          <a:srcRect b="9307" l="688" r="41935" t="7066"/>
          <a:stretch/>
        </p:blipFill>
        <p:spPr>
          <a:xfrm>
            <a:off x="3623150" y="1871825"/>
            <a:ext cx="4432149" cy="4301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" name="Google Shape;1576;p145"/>
          <p:cNvPicPr preferRelativeResize="0"/>
          <p:nvPr/>
        </p:nvPicPr>
        <p:blipFill rotWithShape="1">
          <a:blip r:embed="rId3">
            <a:alphaModFix/>
          </a:blip>
          <a:srcRect b="0" l="0" r="48893" t="53866"/>
          <a:stretch/>
        </p:blipFill>
        <p:spPr>
          <a:xfrm>
            <a:off x="5468450" y="3205860"/>
            <a:ext cx="2379251" cy="19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8" name="Google Shape;1578;p14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45"/>
          <p:cNvSpPr/>
          <p:nvPr/>
        </p:nvSpPr>
        <p:spPr>
          <a:xfrm>
            <a:off x="1206025" y="1348650"/>
            <a:ext cx="2459100" cy="117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K-means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0" name="Google Shape;1580;p145"/>
          <p:cNvSpPr/>
          <p:nvPr/>
        </p:nvSpPr>
        <p:spPr>
          <a:xfrm>
            <a:off x="5233250" y="1348650"/>
            <a:ext cx="2886600" cy="1173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1" name="Google Shape;158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625" y="463700"/>
            <a:ext cx="1085500" cy="10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45"/>
          <p:cNvPicPr preferRelativeResize="0"/>
          <p:nvPr/>
        </p:nvPicPr>
        <p:blipFill rotWithShape="1">
          <a:blip r:embed="rId3">
            <a:alphaModFix/>
          </a:blip>
          <a:srcRect b="53866" l="0" r="48893" t="0"/>
          <a:stretch/>
        </p:blipFill>
        <p:spPr>
          <a:xfrm>
            <a:off x="1245950" y="3205852"/>
            <a:ext cx="2379251" cy="192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45"/>
          <p:cNvSpPr/>
          <p:nvPr/>
        </p:nvSpPr>
        <p:spPr>
          <a:xfrm>
            <a:off x="938500" y="4958100"/>
            <a:ext cx="2886600" cy="1040400"/>
          </a:xfrm>
          <a:prstGeom prst="wedgeRoundRectCallout">
            <a:avLst>
              <a:gd fmla="val -10518" name="adj1"/>
              <a:gd fmla="val -7076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很難描述分群啊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4" name="Google Shape;1584;p145"/>
          <p:cNvSpPr/>
          <p:nvPr/>
        </p:nvSpPr>
        <p:spPr>
          <a:xfrm rot="-5400000">
            <a:off x="2117425" y="2625350"/>
            <a:ext cx="636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45"/>
          <p:cNvSpPr/>
          <p:nvPr/>
        </p:nvSpPr>
        <p:spPr>
          <a:xfrm>
            <a:off x="5161000" y="4958100"/>
            <a:ext cx="2886600" cy="1040400"/>
          </a:xfrm>
          <a:prstGeom prst="wedgeRoundRectCallout">
            <a:avLst>
              <a:gd fmla="val -10518" name="adj1"/>
              <a:gd fmla="val -7076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可以用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來描述分群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6" name="Google Shape;1586;p145"/>
          <p:cNvSpPr/>
          <p:nvPr/>
        </p:nvSpPr>
        <p:spPr>
          <a:xfrm rot="-5400000">
            <a:off x="6339925" y="2625350"/>
            <a:ext cx="636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7" name="Google Shape;1587;p145"/>
          <p:cNvGrpSpPr/>
          <p:nvPr/>
        </p:nvGrpSpPr>
        <p:grpSpPr>
          <a:xfrm>
            <a:off x="1511466" y="289224"/>
            <a:ext cx="1848203" cy="1135360"/>
            <a:chOff x="938500" y="-41400"/>
            <a:chExt cx="3141600" cy="1929900"/>
          </a:xfrm>
        </p:grpSpPr>
        <p:pic>
          <p:nvPicPr>
            <p:cNvPr id="1588" name="Google Shape;1588;p145" title="年齡與平均月收入散佈圖"/>
            <p:cNvPicPr preferRelativeResize="0"/>
            <p:nvPr/>
          </p:nvPicPr>
          <p:blipFill rotWithShape="1">
            <a:blip r:embed="rId5">
              <a:alphaModFix/>
            </a:blip>
            <a:srcRect b="9853" l="12829" r="17255" t="15161"/>
            <a:stretch/>
          </p:blipFill>
          <p:spPr>
            <a:xfrm>
              <a:off x="938500" y="-41400"/>
              <a:ext cx="3141600" cy="1929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89" name="Google Shape;1589;p145"/>
            <p:cNvSpPr/>
            <p:nvPr/>
          </p:nvSpPr>
          <p:spPr>
            <a:xfrm>
              <a:off x="1985586" y="934407"/>
              <a:ext cx="339900" cy="3900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45"/>
            <p:cNvSpPr/>
            <p:nvPr/>
          </p:nvSpPr>
          <p:spPr>
            <a:xfrm>
              <a:off x="2994090" y="696310"/>
              <a:ext cx="339900" cy="2562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45"/>
            <p:cNvSpPr/>
            <p:nvPr/>
          </p:nvSpPr>
          <p:spPr>
            <a:xfrm>
              <a:off x="3517699" y="358385"/>
              <a:ext cx="339900" cy="2562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3" name="Google Shape;463;p6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兩間學校的學生有什麼不同？</a:t>
            </a:r>
            <a:endParaRPr/>
          </a:p>
        </p:txBody>
      </p:sp>
      <p:grpSp>
        <p:nvGrpSpPr>
          <p:cNvPr id="465" name="Google Shape;465;p65"/>
          <p:cNvGrpSpPr/>
          <p:nvPr/>
        </p:nvGrpSpPr>
        <p:grpSpPr>
          <a:xfrm>
            <a:off x="-1501250" y="2068250"/>
            <a:ext cx="12054369" cy="3860400"/>
            <a:chOff x="-1501250" y="2068250"/>
            <a:chExt cx="12054369" cy="3860400"/>
          </a:xfrm>
        </p:grpSpPr>
        <p:pic>
          <p:nvPicPr>
            <p:cNvPr id="466" name="Google Shape;466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grpSp>
          <p:nvGrpSpPr>
            <p:cNvPr id="468" name="Google Shape;468;p65"/>
            <p:cNvGrpSpPr/>
            <p:nvPr/>
          </p:nvGrpSpPr>
          <p:grpSpPr>
            <a:xfrm>
              <a:off x="3539250" y="3193715"/>
              <a:ext cx="1921536" cy="1609470"/>
              <a:chOff x="3048600" y="4538652"/>
              <a:chExt cx="1921536" cy="1609470"/>
            </a:xfrm>
          </p:grpSpPr>
          <p:sp>
            <p:nvSpPr>
              <p:cNvPr id="469" name="Google Shape;469;p65"/>
              <p:cNvSpPr/>
              <p:nvPr/>
            </p:nvSpPr>
            <p:spPr>
              <a:xfrm>
                <a:off x="3048600" y="4538652"/>
                <a:ext cx="1921536" cy="1609470"/>
              </a:xfrm>
              <a:prstGeom prst="irregularSeal1">
                <a:avLst/>
              </a:prstGeom>
              <a:solidFill>
                <a:srgbClr val="FFFF00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200"/>
              </a:p>
            </p:txBody>
          </p:sp>
          <p:sp>
            <p:nvSpPr>
              <p:cNvPr id="470" name="Google Shape;470;p65"/>
              <p:cNvSpPr txBox="1"/>
              <p:nvPr/>
            </p:nvSpPr>
            <p:spPr>
              <a:xfrm rot="-899798">
                <a:off x="3375122" y="4966707"/>
                <a:ext cx="1341386" cy="600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4800"/>
                  <a:t>VS</a:t>
                </a:r>
                <a:endParaRPr b="1" sz="4800"/>
              </a:p>
            </p:txBody>
          </p:sp>
        </p:grpSp>
      </p:grpSp>
      <p:sp>
        <p:nvSpPr>
          <p:cNvPr id="471" name="Google Shape;471;p65"/>
          <p:cNvSpPr/>
          <p:nvPr/>
        </p:nvSpPr>
        <p:spPr>
          <a:xfrm>
            <a:off x="6476325" y="5132300"/>
            <a:ext cx="739200" cy="51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2" name="Google Shape;472;p65"/>
          <p:cNvSpPr/>
          <p:nvPr/>
        </p:nvSpPr>
        <p:spPr>
          <a:xfrm>
            <a:off x="1800125" y="5274950"/>
            <a:ext cx="739200" cy="51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GP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73" name="Google Shape;47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087" y="4354700"/>
            <a:ext cx="1850825" cy="1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8">
            <a:off x="4901175" y="4406849"/>
            <a:ext cx="1850825" cy="183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8" name="Google Shape;1598;p14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熱點分析應用：從</a:t>
            </a:r>
            <a:r>
              <a:rPr lang="zh-TW">
                <a:solidFill>
                  <a:schemeClr val="dk1"/>
                </a:solidFill>
              </a:rPr>
              <a:t>分類</a:t>
            </a:r>
            <a:r>
              <a:rPr lang="zh-TW">
                <a:solidFill>
                  <a:schemeClr val="dk1"/>
                </a:solidFill>
              </a:rPr>
              <a:t>到</a:t>
            </a:r>
            <a:r>
              <a:rPr lang="zh-TW">
                <a:solidFill>
                  <a:schemeClr val="dk1"/>
                </a:solidFill>
              </a:rPr>
              <a:t>關聯規則</a:t>
            </a:r>
            <a:endParaRPr/>
          </a:p>
        </p:txBody>
      </p:sp>
      <p:sp>
        <p:nvSpPr>
          <p:cNvPr id="1599" name="Google Shape;1599;p14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3.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375" y="2094580"/>
            <a:ext cx="4589600" cy="3440921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6" name="Google Shape;1606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7" name="Google Shape;1607;p1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還記得</a:t>
            </a:r>
            <a:r>
              <a:rPr lang="zh-TW"/>
              <a:t>分類</a:t>
            </a:r>
            <a:r>
              <a:rPr lang="zh-TW"/>
              <a:t>嗎？</a:t>
            </a:r>
            <a:endParaRPr/>
          </a:p>
        </p:txBody>
      </p:sp>
      <p:sp>
        <p:nvSpPr>
          <p:cNvPr id="1608" name="Google Shape;1608;p1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9" name="Google Shape;160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6" name="Google Shape;1616;p14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要怎麼說明...這龐大的決策樹？</a:t>
            </a:r>
            <a:endParaRPr/>
          </a:p>
        </p:txBody>
      </p:sp>
      <p:pic>
        <p:nvPicPr>
          <p:cNvPr id="1618" name="Google Shape;161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3727"/>
            <a:ext cx="9144000" cy="4929224"/>
          </a:xfrm>
          <a:prstGeom prst="rect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49"/>
          <p:cNvSpPr txBox="1"/>
          <p:nvPr>
            <p:ph type="title"/>
          </p:nvPr>
        </p:nvSpPr>
        <p:spPr>
          <a:xfrm>
            <a:off x="3995775" y="1884200"/>
            <a:ext cx="45207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沒錯...又是辣個演算法!!</a:t>
            </a:r>
            <a:endParaRPr b="0" sz="3200"/>
          </a:p>
        </p:txBody>
      </p:sp>
      <p:sp>
        <p:nvSpPr>
          <p:cNvPr id="1625" name="Google Shape;1625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6" name="Google Shape;1626;p14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821250"/>
            <a:ext cx="3258976" cy="325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49"/>
          <p:cNvSpPr/>
          <p:nvPr/>
        </p:nvSpPr>
        <p:spPr>
          <a:xfrm>
            <a:off x="4146925" y="3049250"/>
            <a:ext cx="4085100" cy="1681200"/>
          </a:xfrm>
          <a:prstGeom prst="wedgeRoundRectCallout">
            <a:avLst>
              <a:gd fmla="val -66418" name="adj1"/>
              <a:gd fmla="val -308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我叫基德，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最擅長熱點分析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5" name="Google Shape;1635;p15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</a:t>
            </a:r>
            <a:r>
              <a:rPr lang="zh-TW"/>
              <a:t>分類與熱點分析</a:t>
            </a:r>
            <a:endParaRPr/>
          </a:p>
        </p:txBody>
      </p:sp>
      <p:sp>
        <p:nvSpPr>
          <p:cNvPr id="1636" name="Google Shape;1636;p15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PK啦！</a:t>
            </a:r>
            <a:endParaRPr/>
          </a:p>
        </p:txBody>
      </p:sp>
      <p:sp>
        <p:nvSpPr>
          <p:cNvPr id="1637" name="Google Shape;1637;p150"/>
          <p:cNvSpPr/>
          <p:nvPr/>
        </p:nvSpPr>
        <p:spPr>
          <a:xfrm>
            <a:off x="6415552" y="4232225"/>
            <a:ext cx="23058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8" name="Google Shape;1638;p150"/>
          <p:cNvSpPr/>
          <p:nvPr/>
        </p:nvSpPr>
        <p:spPr>
          <a:xfrm>
            <a:off x="3788396" y="423222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39" name="Google Shape;1639;p150"/>
          <p:cNvCxnSpPr>
            <a:stCxn id="1640" idx="4"/>
            <a:endCxn id="1637" idx="0"/>
          </p:cNvCxnSpPr>
          <p:nvPr/>
        </p:nvCxnSpPr>
        <p:spPr>
          <a:xfrm flipH="1" rot="-5400000">
            <a:off x="5923500" y="2587375"/>
            <a:ext cx="1437900" cy="18519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41" name="Google Shape;1641;p150"/>
          <p:cNvCxnSpPr>
            <a:stCxn id="1640" idx="4"/>
            <a:endCxn id="1638" idx="0"/>
          </p:cNvCxnSpPr>
          <p:nvPr/>
        </p:nvCxnSpPr>
        <p:spPr>
          <a:xfrm rot="5400000">
            <a:off x="4425300" y="2941075"/>
            <a:ext cx="1437900" cy="11445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642" name="Google Shape;1642;p150"/>
          <p:cNvSpPr txBox="1"/>
          <p:nvPr/>
        </p:nvSpPr>
        <p:spPr>
          <a:xfrm>
            <a:off x="4626500" y="3588000"/>
            <a:ext cx="992700" cy="4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3" name="Google Shape;1643;p150"/>
          <p:cNvSpPr txBox="1"/>
          <p:nvPr/>
        </p:nvSpPr>
        <p:spPr>
          <a:xfrm>
            <a:off x="5969650" y="3588000"/>
            <a:ext cx="1514700" cy="4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0" name="Google Shape;1640;p150"/>
          <p:cNvSpPr/>
          <p:nvPr/>
        </p:nvSpPr>
        <p:spPr>
          <a:xfrm>
            <a:off x="5539500" y="2440375"/>
            <a:ext cx="354000" cy="354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50"/>
          <p:cNvSpPr/>
          <p:nvPr/>
        </p:nvSpPr>
        <p:spPr>
          <a:xfrm>
            <a:off x="5318250" y="2066975"/>
            <a:ext cx="2707800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監督式資料集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645" name="Google Shape;1645;p150"/>
          <p:cNvGrpSpPr/>
          <p:nvPr/>
        </p:nvGrpSpPr>
        <p:grpSpPr>
          <a:xfrm>
            <a:off x="4140550" y="1647025"/>
            <a:ext cx="1315850" cy="1483200"/>
            <a:chOff x="6007700" y="2877025"/>
            <a:chExt cx="1315850" cy="1483200"/>
          </a:xfrm>
        </p:grpSpPr>
        <p:sp>
          <p:nvSpPr>
            <p:cNvPr id="1646" name="Google Shape;1646;p15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647" name="Google Shape;1647;p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結果比較</a:t>
            </a:r>
            <a:endParaRPr/>
          </a:p>
        </p:txBody>
      </p:sp>
      <p:sp>
        <p:nvSpPr>
          <p:cNvPr id="1654" name="Google Shape;1654;p151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6" name="Google Shape;1656;p151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51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目標屬性</a:t>
            </a:r>
            <a:r>
              <a:rPr lang="zh-TW"/>
              <a:t>為GP的</a:t>
            </a:r>
            <a:r>
              <a:rPr lang="zh-TW"/>
              <a:t>關聯規則如下：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FatEdu &gt; 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TravelTime &lt;= 1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Adrress=urban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Internet=yes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GoOut &lt;=2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…...</a:t>
            </a:r>
            <a:endParaRPr/>
          </a:p>
        </p:txBody>
      </p:sp>
      <p:sp>
        <p:nvSpPr>
          <p:cNvPr id="1658" name="Google Shape;1658;p151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5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0" name="Google Shape;166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25" y="2439821"/>
            <a:ext cx="2572440" cy="4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51"/>
          <p:cNvSpPr/>
          <p:nvPr/>
        </p:nvSpPr>
        <p:spPr>
          <a:xfrm>
            <a:off x="5566052" y="1676325"/>
            <a:ext cx="23058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62" name="Google Shape;1662;p151"/>
          <p:cNvSpPr/>
          <p:nvPr/>
        </p:nvSpPr>
        <p:spPr>
          <a:xfrm>
            <a:off x="1786121" y="167632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9" name="Google Shape;1669;p15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https://www.learnwithkak.com/achilles-heel-%E6%84%8F%E6%80%9D/</a:t>
            </a:r>
            <a:endParaRPr/>
          </a:p>
        </p:txBody>
      </p:sp>
      <p:sp>
        <p:nvSpPr>
          <p:cNvPr id="1670" name="Google Shape;1670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熱點分析使用的注意事項</a:t>
            </a:r>
            <a:endParaRPr/>
          </a:p>
        </p:txBody>
      </p:sp>
      <p:pic>
        <p:nvPicPr>
          <p:cNvPr id="1671" name="Google Shape;167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675" y="1919100"/>
            <a:ext cx="4625296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52"/>
          <p:cNvSpPr/>
          <p:nvPr/>
        </p:nvSpPr>
        <p:spPr>
          <a:xfrm rot="-900092">
            <a:off x="3922881" y="2412545"/>
            <a:ext cx="2021288" cy="477958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3" name="Google Shape;1673;p152"/>
          <p:cNvSpPr/>
          <p:nvPr/>
        </p:nvSpPr>
        <p:spPr>
          <a:xfrm>
            <a:off x="758531" y="4762920"/>
            <a:ext cx="2021400" cy="1136100"/>
          </a:xfrm>
          <a:prstGeom prst="wedgeRoundRectCallout">
            <a:avLst>
              <a:gd fmla="val 43322" name="adj1"/>
              <a:gd fmla="val -65141" name="adj2"/>
              <a:gd fmla="val 0" name="adj3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數值型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4" name="Google Shape;1674;p152"/>
          <p:cNvSpPr txBox="1"/>
          <p:nvPr>
            <p:ph type="title"/>
          </p:nvPr>
        </p:nvSpPr>
        <p:spPr>
          <a:xfrm rot="-899700">
            <a:off x="5399839" y="3464433"/>
            <a:ext cx="3778773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原本我是個冒險者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直到我的腳跟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中了一箭...</a:t>
            </a:r>
            <a:endParaRPr sz="23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53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2" name="Google Shape;1682;p15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數值型 numeric</a:t>
            </a:r>
            <a:endParaRPr/>
          </a:p>
        </p:txBody>
      </p:sp>
      <p:sp>
        <p:nvSpPr>
          <p:cNvPr id="1683" name="Google Shape;1683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將</a:t>
            </a:r>
            <a:r>
              <a:rPr b="0" lang="zh-TW" sz="3200"/>
              <a:t>目</a:t>
            </a:r>
            <a:r>
              <a:rPr b="0" lang="zh-TW" sz="3200"/>
              <a:t>標變項</a:t>
            </a:r>
            <a:r>
              <a:rPr b="0" lang="zh-TW" sz="3200"/>
              <a:t>轉換成類別型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Discretize 離散處理</a:t>
            </a:r>
            <a:endParaRPr/>
          </a:p>
        </p:txBody>
      </p:sp>
      <p:graphicFrame>
        <p:nvGraphicFramePr>
          <p:cNvPr id="1684" name="Google Shape;1684;p153"/>
          <p:cNvGraphicFramePr/>
          <p:nvPr/>
        </p:nvGraphicFramePr>
        <p:xfrm>
          <a:off x="1864938" y="27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{DB1D7809-D20C-444A-896E-DD4AB2D54928}</a:tableStyleId>
              </a:tblPr>
              <a:tblGrid>
                <a:gridCol w="151375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685" name="Google Shape;1685;p153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5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類別型 nominal</a:t>
            </a:r>
            <a:endParaRPr/>
          </a:p>
        </p:txBody>
      </p:sp>
      <p:sp>
        <p:nvSpPr>
          <p:cNvPr id="1687" name="Google Shape;1687;p15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8" name="Google Shape;1688;p153"/>
          <p:cNvGraphicFramePr/>
          <p:nvPr/>
        </p:nvGraphicFramePr>
        <p:xfrm>
          <a:off x="5816113" y="27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{DB1D7809-D20C-444A-896E-DD4AB2D54928}</a:tableStyleId>
              </a:tblPr>
              <a:tblGrid>
                <a:gridCol w="151375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低等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中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級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689" name="Google Shape;1689;p153"/>
          <p:cNvSpPr/>
          <p:nvPr/>
        </p:nvSpPr>
        <p:spPr>
          <a:xfrm rot="10800000">
            <a:off x="3768275" y="4255800"/>
            <a:ext cx="1616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6" name="Google Shape;1696;p15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https://medium.com/@CiroSpedaliere/chicken-egg-dilemma-in-multi-sided-platforms-f4e52a4b083e</a:t>
            </a:r>
            <a:endParaRPr/>
          </a:p>
        </p:txBody>
      </p:sp>
      <p:sp>
        <p:nvSpPr>
          <p:cNvPr id="1697" name="Google Shape;1697;p154"/>
          <p:cNvSpPr txBox="1"/>
          <p:nvPr>
            <p:ph type="title"/>
          </p:nvPr>
        </p:nvSpPr>
        <p:spPr>
          <a:xfrm>
            <a:off x="476250" y="45430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注意解釋上的因果關係</a:t>
            </a:r>
            <a:endParaRPr/>
          </a:p>
        </p:txBody>
      </p:sp>
      <p:pic>
        <p:nvPicPr>
          <p:cNvPr id="1698" name="Google Shape;169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538" y="1128075"/>
            <a:ext cx="5705475" cy="3209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9" name="Google Shape;1699;p154"/>
          <p:cNvGraphicFramePr/>
          <p:nvPr/>
        </p:nvGraphicFramePr>
        <p:xfrm>
          <a:off x="476238" y="24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2336800"/>
              </a:tblGrid>
              <a:tr h="11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00" name="Google Shape;1700;p154"/>
          <p:cNvGraphicFramePr/>
          <p:nvPr/>
        </p:nvGraphicFramePr>
        <p:xfrm>
          <a:off x="6553513" y="245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{E28D8853-DA61-4B1B-9005-E665D71F26F5}</a:tableStyleId>
              </a:tblPr>
              <a:tblGrid>
                <a:gridCol w="1475150"/>
              </a:tblGrid>
              <a:tr h="1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55"/>
          <p:cNvSpPr/>
          <p:nvPr/>
        </p:nvSpPr>
        <p:spPr>
          <a:xfrm>
            <a:off x="5113825" y="859600"/>
            <a:ext cx="2651100" cy="230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7" name="Google Shape;1707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8" name="Google Shape;1708;p15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https://medium.com/@CiroSpedaliere/chicken-egg-dilemma-in-multi-sided-platforms-f4e52a4b083e</a:t>
            </a:r>
            <a:endParaRPr/>
          </a:p>
        </p:txBody>
      </p:sp>
      <p:pic>
        <p:nvPicPr>
          <p:cNvPr id="1709" name="Google Shape;1709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00650" y="913888"/>
            <a:ext cx="2191500" cy="219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710" name="Google Shape;1710;p155"/>
          <p:cNvSpPr/>
          <p:nvPr/>
        </p:nvSpPr>
        <p:spPr>
          <a:xfrm>
            <a:off x="1277763" y="859600"/>
            <a:ext cx="2651100" cy="230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11" name="Google Shape;1711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2024" y="1267550"/>
            <a:ext cx="2142576" cy="14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55"/>
          <p:cNvSpPr txBox="1"/>
          <p:nvPr/>
        </p:nvSpPr>
        <p:spPr>
          <a:xfrm>
            <a:off x="1918425" y="1435825"/>
            <a:ext cx="13698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8K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3" name="Google Shape;1713;p155"/>
          <p:cNvSpPr/>
          <p:nvPr/>
        </p:nvSpPr>
        <p:spPr>
          <a:xfrm>
            <a:off x="1594250" y="554298"/>
            <a:ext cx="2203500" cy="4197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4" name="Google Shape;1714;p155"/>
          <p:cNvSpPr/>
          <p:nvPr/>
        </p:nvSpPr>
        <p:spPr>
          <a:xfrm>
            <a:off x="5337625" y="554300"/>
            <a:ext cx="2203500" cy="44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5" name="Google Shape;1715;p155"/>
          <p:cNvSpPr/>
          <p:nvPr/>
        </p:nvSpPr>
        <p:spPr>
          <a:xfrm flipH="1">
            <a:off x="4126806" y="1659925"/>
            <a:ext cx="787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6" name="Google Shape;1716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3625" y="3600155"/>
            <a:ext cx="2191500" cy="248877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55"/>
          <p:cNvSpPr/>
          <p:nvPr/>
        </p:nvSpPr>
        <p:spPr>
          <a:xfrm flipH="1" rot="1798692">
            <a:off x="3817851" y="3485647"/>
            <a:ext cx="1663096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8" name="Google Shape;1718;p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01" y="3323794"/>
            <a:ext cx="2142575" cy="2825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question" id="1719" name="Google Shape;1719;p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7200" y="33981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55"/>
          <p:cNvSpPr txBox="1"/>
          <p:nvPr>
            <p:ph type="title"/>
          </p:nvPr>
        </p:nvSpPr>
        <p:spPr>
          <a:xfrm rot="-899764">
            <a:off x="2047149" y="3657461"/>
            <a:ext cx="2089252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我有一個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大膽的想法...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